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0"/>
  </p:notesMasterIdLst>
  <p:sldIdLst>
    <p:sldId id="256" r:id="rId2"/>
    <p:sldId id="257" r:id="rId3"/>
    <p:sldId id="288" r:id="rId4"/>
    <p:sldId id="321" r:id="rId5"/>
    <p:sldId id="322" r:id="rId6"/>
    <p:sldId id="323" r:id="rId7"/>
    <p:sldId id="326" r:id="rId8"/>
    <p:sldId id="325" r:id="rId9"/>
    <p:sldId id="289" r:id="rId10"/>
    <p:sldId id="327" r:id="rId11"/>
    <p:sldId id="328" r:id="rId12"/>
    <p:sldId id="329" r:id="rId13"/>
    <p:sldId id="330" r:id="rId14"/>
    <p:sldId id="331" r:id="rId15"/>
    <p:sldId id="332" r:id="rId16"/>
    <p:sldId id="333" r:id="rId17"/>
    <p:sldId id="334" r:id="rId18"/>
    <p:sldId id="335" r:id="rId19"/>
    <p:sldId id="324" r:id="rId20"/>
    <p:sldId id="336" r:id="rId21"/>
    <p:sldId id="337" r:id="rId22"/>
    <p:sldId id="338" r:id="rId23"/>
    <p:sldId id="339" r:id="rId24"/>
    <p:sldId id="340" r:id="rId25"/>
    <p:sldId id="341" r:id="rId26"/>
    <p:sldId id="342" r:id="rId27"/>
    <p:sldId id="343" r:id="rId28"/>
    <p:sldId id="34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5153" autoAdjust="0"/>
  </p:normalViewPr>
  <p:slideViewPr>
    <p:cSldViewPr snapToGrid="0">
      <p:cViewPr varScale="1">
        <p:scale>
          <a:sx n="81" d="100"/>
          <a:sy n="81" d="100"/>
        </p:scale>
        <p:origin x="773" y="67"/>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ACE55-046B-420E-9D09-ED4D54F813C0}" type="datetimeFigureOut">
              <a:rPr lang="zh-TW" altLang="en-US" smtClean="0"/>
              <a:t>2025/5/23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8F923-0A7A-4C9D-9E79-46339B4E1B4F}" type="slidenum">
              <a:rPr lang="zh-TW" altLang="en-US" smtClean="0"/>
              <a:t>‹#›</a:t>
            </a:fld>
            <a:endParaRPr lang="zh-TW" altLang="en-US"/>
          </a:p>
        </p:txBody>
      </p:sp>
    </p:spTree>
    <p:extLst>
      <p:ext uri="{BB962C8B-B14F-4D97-AF65-F5344CB8AC3E}">
        <p14:creationId xmlns:p14="http://schemas.microsoft.com/office/powerpoint/2010/main" val="191231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反距離權重法是一個在有已知離散數據點的情況下進行多元插值的方法，他的算法差不多長這樣，假設某個測站點</a:t>
            </a:r>
            <a:r>
              <a:rPr lang="en-US" altLang="zh-TW" dirty="0"/>
              <a:t>(xi, </a:t>
            </a:r>
            <a:r>
              <a:rPr lang="en-US" altLang="zh-TW" dirty="0" err="1"/>
              <a:t>yi</a:t>
            </a:r>
            <a:r>
              <a:rPr lang="en-US" altLang="zh-TW" dirty="0"/>
              <a:t>)</a:t>
            </a:r>
            <a:r>
              <a:rPr lang="zh-TW" altLang="en-US" dirty="0"/>
              <a:t>的測量值是</a:t>
            </a:r>
            <a:r>
              <a:rPr lang="en-US" altLang="zh-TW" dirty="0"/>
              <a:t>zi</a:t>
            </a:r>
            <a:r>
              <a:rPr lang="zh-TW" altLang="en-US" dirty="0"/>
              <a:t>，現在我要算其中一個網格</a:t>
            </a:r>
            <a:r>
              <a:rPr lang="en-US" altLang="zh-TW" dirty="0"/>
              <a:t>z(x, y)</a:t>
            </a:r>
            <a:r>
              <a:rPr lang="zh-TW" altLang="en-US" dirty="0"/>
              <a:t>，這個測站對於那個網格點的權重會是歐氏距離的三次方分之一，那網格的數值就是對所有測站點都計算權重，最後做加權平均</a:t>
            </a:r>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4</a:t>
            </a:fld>
            <a:endParaRPr lang="zh-TW" altLang="en-US"/>
          </a:p>
        </p:txBody>
      </p:sp>
    </p:spTree>
    <p:extLst>
      <p:ext uri="{BB962C8B-B14F-4D97-AF65-F5344CB8AC3E}">
        <p14:creationId xmlns:p14="http://schemas.microsoft.com/office/powerpoint/2010/main" val="1841083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14</a:t>
            </a:fld>
            <a:endParaRPr lang="zh-TW" altLang="en-US"/>
          </a:p>
        </p:txBody>
      </p:sp>
    </p:spTree>
    <p:extLst>
      <p:ext uri="{BB962C8B-B14F-4D97-AF65-F5344CB8AC3E}">
        <p14:creationId xmlns:p14="http://schemas.microsoft.com/office/powerpoint/2010/main" val="3308942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15</a:t>
            </a:fld>
            <a:endParaRPr lang="zh-TW" altLang="en-US"/>
          </a:p>
        </p:txBody>
      </p:sp>
    </p:spTree>
    <p:extLst>
      <p:ext uri="{BB962C8B-B14F-4D97-AF65-F5344CB8AC3E}">
        <p14:creationId xmlns:p14="http://schemas.microsoft.com/office/powerpoint/2010/main" val="2054472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16</a:t>
            </a:fld>
            <a:endParaRPr lang="zh-TW" altLang="en-US"/>
          </a:p>
        </p:txBody>
      </p:sp>
    </p:spTree>
    <p:extLst>
      <p:ext uri="{BB962C8B-B14F-4D97-AF65-F5344CB8AC3E}">
        <p14:creationId xmlns:p14="http://schemas.microsoft.com/office/powerpoint/2010/main" val="3431989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17</a:t>
            </a:fld>
            <a:endParaRPr lang="zh-TW" altLang="en-US"/>
          </a:p>
        </p:txBody>
      </p:sp>
    </p:spTree>
    <p:extLst>
      <p:ext uri="{BB962C8B-B14F-4D97-AF65-F5344CB8AC3E}">
        <p14:creationId xmlns:p14="http://schemas.microsoft.com/office/powerpoint/2010/main" val="4266472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18</a:t>
            </a:fld>
            <a:endParaRPr lang="zh-TW" altLang="en-US"/>
          </a:p>
        </p:txBody>
      </p:sp>
    </p:spTree>
    <p:extLst>
      <p:ext uri="{BB962C8B-B14F-4D97-AF65-F5344CB8AC3E}">
        <p14:creationId xmlns:p14="http://schemas.microsoft.com/office/powerpoint/2010/main" val="1882824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20</a:t>
            </a:fld>
            <a:endParaRPr lang="zh-TW" altLang="en-US"/>
          </a:p>
        </p:txBody>
      </p:sp>
    </p:spTree>
    <p:extLst>
      <p:ext uri="{BB962C8B-B14F-4D97-AF65-F5344CB8AC3E}">
        <p14:creationId xmlns:p14="http://schemas.microsoft.com/office/powerpoint/2010/main" val="3167212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21</a:t>
            </a:fld>
            <a:endParaRPr lang="zh-TW" altLang="en-US"/>
          </a:p>
        </p:txBody>
      </p:sp>
    </p:spTree>
    <p:extLst>
      <p:ext uri="{BB962C8B-B14F-4D97-AF65-F5344CB8AC3E}">
        <p14:creationId xmlns:p14="http://schemas.microsoft.com/office/powerpoint/2010/main" val="285199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22</a:t>
            </a:fld>
            <a:endParaRPr lang="zh-TW" altLang="en-US"/>
          </a:p>
        </p:txBody>
      </p:sp>
    </p:spTree>
    <p:extLst>
      <p:ext uri="{BB962C8B-B14F-4D97-AF65-F5344CB8AC3E}">
        <p14:creationId xmlns:p14="http://schemas.microsoft.com/office/powerpoint/2010/main" val="696402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23</a:t>
            </a:fld>
            <a:endParaRPr lang="zh-TW" altLang="en-US"/>
          </a:p>
        </p:txBody>
      </p:sp>
    </p:spTree>
    <p:extLst>
      <p:ext uri="{BB962C8B-B14F-4D97-AF65-F5344CB8AC3E}">
        <p14:creationId xmlns:p14="http://schemas.microsoft.com/office/powerpoint/2010/main" val="27049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24</a:t>
            </a:fld>
            <a:endParaRPr lang="zh-TW" altLang="en-US"/>
          </a:p>
        </p:txBody>
      </p:sp>
    </p:spTree>
    <p:extLst>
      <p:ext uri="{BB962C8B-B14F-4D97-AF65-F5344CB8AC3E}">
        <p14:creationId xmlns:p14="http://schemas.microsoft.com/office/powerpoint/2010/main" val="115480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實際上的做法大概會長這樣，會把台灣地圖分割成</a:t>
            </a:r>
            <a:r>
              <a:rPr lang="en-US" altLang="zh-TW" dirty="0"/>
              <a:t>120*120</a:t>
            </a:r>
            <a:r>
              <a:rPr lang="zh-TW" altLang="en-US" dirty="0"/>
              <a:t>的網格，分為</a:t>
            </a:r>
            <a:r>
              <a:rPr lang="en-US" altLang="zh-TW" dirty="0"/>
              <a:t>true</a:t>
            </a:r>
            <a:r>
              <a:rPr lang="zh-TW" altLang="en-US" dirty="0"/>
              <a:t>跟</a:t>
            </a:r>
            <a:r>
              <a:rPr lang="en-US" altLang="zh-TW" dirty="0"/>
              <a:t>false</a:t>
            </a:r>
            <a:r>
              <a:rPr lang="zh-TW" altLang="en-US" dirty="0"/>
              <a:t>兩種網格點，</a:t>
            </a:r>
            <a:r>
              <a:rPr lang="en-US" altLang="zh-TW" dirty="0"/>
              <a:t>false</a:t>
            </a:r>
            <a:r>
              <a:rPr lang="zh-TW" altLang="en-US" dirty="0"/>
              <a:t>代表山上或海上，不用算的點，那以右邊這個單一網格點來說它就會跟富貴角阿、豐原西屯左營之類的點計算權重，那富貴角跟左營可能距離太遠，權重會很低，豐原西屯的權重就會比較高，所以這個網格點就會參照附近的測站得出</a:t>
            </a:r>
            <a:r>
              <a:rPr lang="en-US" altLang="zh-TW" dirty="0"/>
              <a:t>PM2.5</a:t>
            </a:r>
            <a:r>
              <a:rPr lang="zh-TW" altLang="en-US" dirty="0"/>
              <a:t>濃度值</a:t>
            </a:r>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5</a:t>
            </a:fld>
            <a:endParaRPr lang="zh-TW" altLang="en-US"/>
          </a:p>
        </p:txBody>
      </p:sp>
    </p:spTree>
    <p:extLst>
      <p:ext uri="{BB962C8B-B14F-4D97-AF65-F5344CB8AC3E}">
        <p14:creationId xmlns:p14="http://schemas.microsoft.com/office/powerpoint/2010/main" val="4074441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25</a:t>
            </a:fld>
            <a:endParaRPr lang="zh-TW" altLang="en-US"/>
          </a:p>
        </p:txBody>
      </p:sp>
    </p:spTree>
    <p:extLst>
      <p:ext uri="{BB962C8B-B14F-4D97-AF65-F5344CB8AC3E}">
        <p14:creationId xmlns:p14="http://schemas.microsoft.com/office/powerpoint/2010/main" val="2138272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26</a:t>
            </a:fld>
            <a:endParaRPr lang="zh-TW" altLang="en-US"/>
          </a:p>
        </p:txBody>
      </p:sp>
    </p:spTree>
    <p:extLst>
      <p:ext uri="{BB962C8B-B14F-4D97-AF65-F5344CB8AC3E}">
        <p14:creationId xmlns:p14="http://schemas.microsoft.com/office/powerpoint/2010/main" val="1573462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27</a:t>
            </a:fld>
            <a:endParaRPr lang="zh-TW" altLang="en-US"/>
          </a:p>
        </p:txBody>
      </p:sp>
    </p:spTree>
    <p:extLst>
      <p:ext uri="{BB962C8B-B14F-4D97-AF65-F5344CB8AC3E}">
        <p14:creationId xmlns:p14="http://schemas.microsoft.com/office/powerpoint/2010/main" val="997196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28</a:t>
            </a:fld>
            <a:endParaRPr lang="zh-TW" altLang="en-US"/>
          </a:p>
        </p:txBody>
      </p:sp>
    </p:spTree>
    <p:extLst>
      <p:ext uri="{BB962C8B-B14F-4D97-AF65-F5344CB8AC3E}">
        <p14:creationId xmlns:p14="http://schemas.microsoft.com/office/powerpoint/2010/main" val="2029118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那國內外也有很多領域的研究有使用這個方法，不限於空氣汙染</a:t>
            </a:r>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6</a:t>
            </a:fld>
            <a:endParaRPr lang="zh-TW" altLang="en-US"/>
          </a:p>
        </p:txBody>
      </p:sp>
    </p:spTree>
    <p:extLst>
      <p:ext uri="{BB962C8B-B14F-4D97-AF65-F5344CB8AC3E}">
        <p14:creationId xmlns:p14="http://schemas.microsoft.com/office/powerpoint/2010/main" val="156101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行政院環保署的空氣品質監測網也是用這種方式來畫出熱區圖的</a:t>
            </a:r>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7</a:t>
            </a:fld>
            <a:endParaRPr lang="zh-TW" altLang="en-US"/>
          </a:p>
        </p:txBody>
      </p:sp>
    </p:spTree>
    <p:extLst>
      <p:ext uri="{BB962C8B-B14F-4D97-AF65-F5344CB8AC3E}">
        <p14:creationId xmlns:p14="http://schemas.microsoft.com/office/powerpoint/2010/main" val="2603399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所以這次我們就試著使用我們的周資料和月資料來套，對每個時間點，也就是每周或每個月都算一次這個反距離權重圖，最後做個平均看看看結果如何，至於上次說的三日資料，因為要計算太久所以不太適合，這次就暫時沒有做</a:t>
            </a:r>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8</a:t>
            </a:fld>
            <a:endParaRPr lang="zh-TW" altLang="en-US"/>
          </a:p>
        </p:txBody>
      </p:sp>
    </p:spTree>
    <p:extLst>
      <p:ext uri="{BB962C8B-B14F-4D97-AF65-F5344CB8AC3E}">
        <p14:creationId xmlns:p14="http://schemas.microsoft.com/office/powerpoint/2010/main" val="347098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10</a:t>
            </a:fld>
            <a:endParaRPr lang="zh-TW" altLang="en-US"/>
          </a:p>
        </p:txBody>
      </p:sp>
    </p:spTree>
    <p:extLst>
      <p:ext uri="{BB962C8B-B14F-4D97-AF65-F5344CB8AC3E}">
        <p14:creationId xmlns:p14="http://schemas.microsoft.com/office/powerpoint/2010/main" val="659407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11</a:t>
            </a:fld>
            <a:endParaRPr lang="zh-TW" altLang="en-US"/>
          </a:p>
        </p:txBody>
      </p:sp>
    </p:spTree>
    <p:extLst>
      <p:ext uri="{BB962C8B-B14F-4D97-AF65-F5344CB8AC3E}">
        <p14:creationId xmlns:p14="http://schemas.microsoft.com/office/powerpoint/2010/main" val="1785404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12</a:t>
            </a:fld>
            <a:endParaRPr lang="zh-TW" altLang="en-US"/>
          </a:p>
        </p:txBody>
      </p:sp>
    </p:spTree>
    <p:extLst>
      <p:ext uri="{BB962C8B-B14F-4D97-AF65-F5344CB8AC3E}">
        <p14:creationId xmlns:p14="http://schemas.microsoft.com/office/powerpoint/2010/main" val="294112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D8F923-0A7A-4C9D-9E79-46339B4E1B4F}" type="slidenum">
              <a:rPr lang="zh-TW" altLang="en-US" smtClean="0"/>
              <a:t>13</a:t>
            </a:fld>
            <a:endParaRPr lang="zh-TW" altLang="en-US"/>
          </a:p>
        </p:txBody>
      </p:sp>
    </p:spTree>
    <p:extLst>
      <p:ext uri="{BB962C8B-B14F-4D97-AF65-F5344CB8AC3E}">
        <p14:creationId xmlns:p14="http://schemas.microsoft.com/office/powerpoint/2010/main" val="3825346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231A623-15A7-4636-8D31-36B32C5585AD}" type="datetimeFigureOut">
              <a:rPr lang="zh-TW" altLang="en-US" smtClean="0"/>
              <a:t>2025/5/23</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ADA1782-D4BD-4F78-BFCD-4080B990D670}"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398771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231A623-15A7-4636-8D31-36B32C5585AD}" type="datetimeFigureOut">
              <a:rPr lang="zh-TW" altLang="en-US" smtClean="0"/>
              <a:t>2025/5/23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ADA1782-D4BD-4F78-BFCD-4080B990D670}" type="slidenum">
              <a:rPr lang="zh-TW" altLang="en-US" smtClean="0"/>
              <a:t>‹#›</a:t>
            </a:fld>
            <a:endParaRPr lang="zh-TW" altLang="en-US"/>
          </a:p>
        </p:txBody>
      </p:sp>
    </p:spTree>
    <p:extLst>
      <p:ext uri="{BB962C8B-B14F-4D97-AF65-F5344CB8AC3E}">
        <p14:creationId xmlns:p14="http://schemas.microsoft.com/office/powerpoint/2010/main" val="2605179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231A623-15A7-4636-8D31-36B32C5585AD}" type="datetimeFigureOut">
              <a:rPr lang="zh-TW" altLang="en-US" smtClean="0"/>
              <a:t>2025/5/23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ADA1782-D4BD-4F78-BFCD-4080B990D670}" type="slidenum">
              <a:rPr lang="zh-TW" altLang="en-US" smtClean="0"/>
              <a:t>‹#›</a:t>
            </a:fld>
            <a:endParaRPr lang="zh-TW" altLang="en-US"/>
          </a:p>
        </p:txBody>
      </p:sp>
    </p:spTree>
    <p:extLst>
      <p:ext uri="{BB962C8B-B14F-4D97-AF65-F5344CB8AC3E}">
        <p14:creationId xmlns:p14="http://schemas.microsoft.com/office/powerpoint/2010/main" val="2392055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231A623-15A7-4636-8D31-36B32C5585AD}" type="datetimeFigureOut">
              <a:rPr lang="zh-TW" altLang="en-US" smtClean="0"/>
              <a:t>2025/5/23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ADA1782-D4BD-4F78-BFCD-4080B990D670}" type="slidenum">
              <a:rPr lang="zh-TW" altLang="en-US" smtClean="0"/>
              <a:t>‹#›</a:t>
            </a:fld>
            <a:endParaRPr lang="zh-TW" altLang="en-US"/>
          </a:p>
        </p:txBody>
      </p:sp>
    </p:spTree>
    <p:extLst>
      <p:ext uri="{BB962C8B-B14F-4D97-AF65-F5344CB8AC3E}">
        <p14:creationId xmlns:p14="http://schemas.microsoft.com/office/powerpoint/2010/main" val="448294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231A623-15A7-4636-8D31-36B32C5585AD}" type="datetimeFigureOut">
              <a:rPr lang="zh-TW" altLang="en-US" smtClean="0"/>
              <a:t>2025/5/23</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ADA1782-D4BD-4F78-BFCD-4080B990D670}"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892339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231A623-15A7-4636-8D31-36B32C5585AD}" type="datetimeFigureOut">
              <a:rPr lang="zh-TW" altLang="en-US" smtClean="0"/>
              <a:t>2025/5/23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ADA1782-D4BD-4F78-BFCD-4080B990D670}" type="slidenum">
              <a:rPr lang="zh-TW" altLang="en-US" smtClean="0"/>
              <a:t>‹#›</a:t>
            </a:fld>
            <a:endParaRPr lang="zh-TW" altLang="en-US"/>
          </a:p>
        </p:txBody>
      </p:sp>
    </p:spTree>
    <p:extLst>
      <p:ext uri="{BB962C8B-B14F-4D97-AF65-F5344CB8AC3E}">
        <p14:creationId xmlns:p14="http://schemas.microsoft.com/office/powerpoint/2010/main" val="1006576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231A623-15A7-4636-8D31-36B32C5585AD}" type="datetimeFigureOut">
              <a:rPr lang="zh-TW" altLang="en-US" smtClean="0"/>
              <a:t>2025/5/23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ADA1782-D4BD-4F78-BFCD-4080B990D670}" type="slidenum">
              <a:rPr lang="zh-TW" altLang="en-US" smtClean="0"/>
              <a:t>‹#›</a:t>
            </a:fld>
            <a:endParaRPr lang="zh-TW" altLang="en-US"/>
          </a:p>
        </p:txBody>
      </p:sp>
    </p:spTree>
    <p:extLst>
      <p:ext uri="{BB962C8B-B14F-4D97-AF65-F5344CB8AC3E}">
        <p14:creationId xmlns:p14="http://schemas.microsoft.com/office/powerpoint/2010/main" val="1420692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231A623-15A7-4636-8D31-36B32C5585AD}" type="datetimeFigureOut">
              <a:rPr lang="zh-TW" altLang="en-US" smtClean="0"/>
              <a:t>2025/5/23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ADA1782-D4BD-4F78-BFCD-4080B990D670}" type="slidenum">
              <a:rPr lang="zh-TW" altLang="en-US" smtClean="0"/>
              <a:t>‹#›</a:t>
            </a:fld>
            <a:endParaRPr lang="zh-TW" altLang="en-US"/>
          </a:p>
        </p:txBody>
      </p:sp>
    </p:spTree>
    <p:extLst>
      <p:ext uri="{BB962C8B-B14F-4D97-AF65-F5344CB8AC3E}">
        <p14:creationId xmlns:p14="http://schemas.microsoft.com/office/powerpoint/2010/main" val="3979812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31A623-15A7-4636-8D31-36B32C5585AD}" type="datetimeFigureOut">
              <a:rPr lang="zh-TW" altLang="en-US" smtClean="0"/>
              <a:t>2025/5/23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ADA1782-D4BD-4F78-BFCD-4080B990D670}" type="slidenum">
              <a:rPr lang="zh-TW" altLang="en-US" smtClean="0"/>
              <a:t>‹#›</a:t>
            </a:fld>
            <a:endParaRPr lang="zh-TW" altLang="en-US"/>
          </a:p>
        </p:txBody>
      </p:sp>
    </p:spTree>
    <p:extLst>
      <p:ext uri="{BB962C8B-B14F-4D97-AF65-F5344CB8AC3E}">
        <p14:creationId xmlns:p14="http://schemas.microsoft.com/office/powerpoint/2010/main" val="2077335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231A623-15A7-4636-8D31-36B32C5585AD}" type="datetimeFigureOut">
              <a:rPr lang="zh-TW" altLang="en-US" smtClean="0"/>
              <a:t>2025/5/23</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ADA1782-D4BD-4F78-BFCD-4080B990D670}"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4444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231A623-15A7-4636-8D31-36B32C5585AD}" type="datetimeFigureOut">
              <a:rPr lang="zh-TW" altLang="en-US" smtClean="0"/>
              <a:t>2025/5/23</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ADA1782-D4BD-4F78-BFCD-4080B990D670}"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6739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231A623-15A7-4636-8D31-36B32C5585AD}" type="datetimeFigureOut">
              <a:rPr lang="zh-TW" altLang="en-US" smtClean="0"/>
              <a:t>2025/5/23</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ADA1782-D4BD-4F78-BFCD-4080B990D670}"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247723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D058F6-75F1-486F-8D64-20CCD865E05D}"/>
              </a:ext>
            </a:extLst>
          </p:cNvPr>
          <p:cNvSpPr>
            <a:spLocks noGrp="1"/>
          </p:cNvSpPr>
          <p:nvPr>
            <p:ph type="ctrTitle"/>
          </p:nvPr>
        </p:nvSpPr>
        <p:spPr/>
        <p:txBody>
          <a:bodyPr/>
          <a:lstStyle/>
          <a:p>
            <a:r>
              <a:rPr lang="zh-TW" altLang="en-US" dirty="0">
                <a:latin typeface="標楷體" panose="03000509000000000000" pitchFamily="65" charset="-120"/>
                <a:ea typeface="標楷體" panose="03000509000000000000" pitchFamily="65" charset="-120"/>
              </a:rPr>
              <a:t>興中計畫</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十一</a:t>
            </a:r>
            <a:r>
              <a:rPr lang="en-US" altLang="zh-TW" dirty="0">
                <a:latin typeface="標楷體" panose="03000509000000000000" pitchFamily="65" charset="-120"/>
                <a:ea typeface="標楷體" panose="03000509000000000000" pitchFamily="65" charset="-120"/>
              </a:rPr>
              <a:t>)</a:t>
            </a:r>
            <a:endParaRPr lang="zh-TW" altLang="en-US" dirty="0"/>
          </a:p>
        </p:txBody>
      </p:sp>
      <p:sp>
        <p:nvSpPr>
          <p:cNvPr id="3" name="副標題 2">
            <a:extLst>
              <a:ext uri="{FF2B5EF4-FFF2-40B4-BE49-F238E27FC236}">
                <a16:creationId xmlns:a16="http://schemas.microsoft.com/office/drawing/2014/main" id="{BC451A8F-95CE-4AA7-9A98-872FA125F84F}"/>
              </a:ext>
            </a:extLst>
          </p:cNvPr>
          <p:cNvSpPr>
            <a:spLocks noGrp="1"/>
          </p:cNvSpPr>
          <p:nvPr>
            <p:ph type="subTitle" idx="1"/>
          </p:nvPr>
        </p:nvSpPr>
        <p:spPr>
          <a:xfrm>
            <a:off x="1523742" y="4181158"/>
            <a:ext cx="9144000" cy="1655762"/>
          </a:xfrm>
        </p:spPr>
        <p:txBody>
          <a:bodyPr/>
          <a:lstStyle/>
          <a:p>
            <a:r>
              <a:rPr lang="en-US" altLang="zh-TW" dirty="0">
                <a:latin typeface="Times New Roman" panose="02020603050405020304" pitchFamily="18" charset="0"/>
                <a:cs typeface="Times New Roman" panose="02020603050405020304" pitchFamily="18" charset="0"/>
              </a:rPr>
              <a:t>2025.05.23</a:t>
            </a:r>
          </a:p>
          <a:p>
            <a:r>
              <a:rPr lang="zh-TW" altLang="en-US" dirty="0">
                <a:latin typeface="標楷體" panose="03000509000000000000" pitchFamily="65" charset="-120"/>
                <a:ea typeface="標楷體" panose="03000509000000000000" pitchFamily="65" charset="-120"/>
              </a:rPr>
              <a:t>報告者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林庭毅</a:t>
            </a:r>
            <a:endParaRPr lang="en-US" altLang="zh-TW"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616C0958-90BD-4770-BFA4-404B3A8D82E8}"/>
              </a:ext>
            </a:extLst>
          </p:cNvPr>
          <p:cNvSpPr>
            <a:spLocks noGrp="1"/>
          </p:cNvSpPr>
          <p:nvPr>
            <p:ph type="sldNum" sz="quarter" idx="12"/>
          </p:nvPr>
        </p:nvSpPr>
        <p:spPr/>
        <p:txBody>
          <a:bodyPr/>
          <a:lstStyle/>
          <a:p>
            <a:fld id="{623D5836-0612-4007-836C-DAB6D74619A5}" type="slidenum">
              <a:rPr lang="zh-TW" altLang="en-US" smtClean="0"/>
              <a:t>1</a:t>
            </a:fld>
            <a:endParaRPr lang="zh-TW" altLang="en-US"/>
          </a:p>
        </p:txBody>
      </p:sp>
    </p:spTree>
    <p:extLst>
      <p:ext uri="{BB962C8B-B14F-4D97-AF65-F5344CB8AC3E}">
        <p14:creationId xmlns:p14="http://schemas.microsoft.com/office/powerpoint/2010/main" val="1646249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F7DF1268-D96C-41DF-B395-7B1D5BDCC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4089828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2016</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5AA1DC34-618A-444A-AF9F-72C773340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3721802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2017</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EA94D6B2-10BE-4A42-B4E4-E54A3F1B7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742067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2018</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D3A6799E-FEB0-423C-B087-1E97A279D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617678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2019</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0CF94FDD-F101-42C4-A246-CF3CD73E9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4157236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2020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5F6703B7-5A92-4960-8447-8D1DC49C5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3179576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2021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345EBE3-78DE-4A4E-A687-AF72DA330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3885884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2022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DC819052-CC1E-45FD-AB03-F8F9DE06E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1431292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2023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F4D66C3-15A1-4E01-A14E-3FEA615D9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4143969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14083F-1171-46FF-BDF8-91FB9FD6AA08}"/>
              </a:ext>
            </a:extLst>
          </p:cNvPr>
          <p:cNvSpPr>
            <a:spLocks noGrp="1"/>
          </p:cNvSpPr>
          <p:nvPr>
            <p:ph type="title"/>
          </p:nvPr>
        </p:nvSpPr>
        <p:spPr>
          <a:xfrm>
            <a:off x="615540" y="1283430"/>
            <a:ext cx="9911940" cy="2852737"/>
          </a:xfrm>
        </p:spPr>
        <p:txBody>
          <a:bodyPr/>
          <a:lstStyle/>
          <a:p>
            <a:pPr algn="ctr"/>
            <a:r>
              <a:rPr lang="zh-TW" altLang="en-US" dirty="0">
                <a:latin typeface="標楷體" panose="03000509000000000000" pitchFamily="65" charset="-120"/>
                <a:ea typeface="標楷體" panose="03000509000000000000" pitchFamily="65" charset="-120"/>
              </a:rPr>
              <a:t>以月資料繪製</a:t>
            </a:r>
          </a:p>
        </p:txBody>
      </p:sp>
      <p:sp>
        <p:nvSpPr>
          <p:cNvPr id="3" name="文字版面配置區 2">
            <a:extLst>
              <a:ext uri="{FF2B5EF4-FFF2-40B4-BE49-F238E27FC236}">
                <a16:creationId xmlns:a16="http://schemas.microsoft.com/office/drawing/2014/main" id="{CE971050-98F8-4743-A539-2FA9F90B926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742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9AC797-128B-4C71-B2AB-6989AF0378B9}"/>
              </a:ext>
            </a:extLst>
          </p:cNvPr>
          <p:cNvSpPr>
            <a:spLocks noGrp="1"/>
          </p:cNvSpPr>
          <p:nvPr>
            <p:ph type="title"/>
          </p:nvPr>
        </p:nvSpPr>
        <p:spPr>
          <a:xfrm>
            <a:off x="5321808" y="813816"/>
            <a:ext cx="3392424" cy="1485900"/>
          </a:xfrm>
        </p:spPr>
        <p:txBody>
          <a:bodyPr>
            <a:normAutofit/>
          </a:bodyPr>
          <a:lstStyle/>
          <a:p>
            <a:r>
              <a:rPr lang="zh-TW" altLang="en-US" sz="6600" dirty="0">
                <a:latin typeface="標楷體" panose="03000509000000000000" pitchFamily="65" charset="-120"/>
                <a:ea typeface="標楷體" panose="03000509000000000000" pitchFamily="65" charset="-120"/>
              </a:rPr>
              <a:t>大綱</a:t>
            </a:r>
          </a:p>
        </p:txBody>
      </p:sp>
      <p:sp>
        <p:nvSpPr>
          <p:cNvPr id="3" name="內容版面配置區 2">
            <a:extLst>
              <a:ext uri="{FF2B5EF4-FFF2-40B4-BE49-F238E27FC236}">
                <a16:creationId xmlns:a16="http://schemas.microsoft.com/office/drawing/2014/main" id="{B2EE7BC3-A29C-4007-A537-A67C3DE06FB4}"/>
              </a:ext>
            </a:extLst>
          </p:cNvPr>
          <p:cNvSpPr>
            <a:spLocks noGrp="1"/>
          </p:cNvSpPr>
          <p:nvPr>
            <p:ph idx="1"/>
          </p:nvPr>
        </p:nvSpPr>
        <p:spPr>
          <a:xfrm>
            <a:off x="1719072" y="2171700"/>
            <a:ext cx="9601200" cy="4059418"/>
          </a:xfrm>
        </p:spPr>
        <p:txBody>
          <a:bodyPr>
            <a:normAutofit/>
          </a:bodyPr>
          <a:lstStyle/>
          <a:p>
            <a:pPr>
              <a:lnSpc>
                <a:spcPct val="150000"/>
              </a:lnSpc>
            </a:pPr>
            <a:r>
              <a:rPr lang="zh-TW" altLang="en-US" sz="2800" dirty="0">
                <a:latin typeface="標楷體" panose="03000509000000000000" pitchFamily="65" charset="-120"/>
                <a:ea typeface="標楷體" panose="03000509000000000000" pitchFamily="65" charset="-120"/>
              </a:rPr>
              <a:t>反距離權重法</a:t>
            </a:r>
            <a:endParaRPr lang="en-US" altLang="zh-TW" sz="2800" dirty="0">
              <a:latin typeface="標楷體" panose="03000509000000000000" pitchFamily="65" charset="-120"/>
              <a:ea typeface="標楷體" panose="03000509000000000000" pitchFamily="65" charset="-120"/>
            </a:endParaRPr>
          </a:p>
          <a:p>
            <a:pPr>
              <a:lnSpc>
                <a:spcPct val="150000"/>
              </a:lnSpc>
            </a:pPr>
            <a:r>
              <a:rPr lang="zh-TW" altLang="en-US" sz="2800" dirty="0">
                <a:latin typeface="標楷體" panose="03000509000000000000" pitchFamily="65" charset="-120"/>
                <a:ea typeface="標楷體" panose="03000509000000000000" pitchFamily="65" charset="-120"/>
              </a:rPr>
              <a:t>相關文獻</a:t>
            </a:r>
            <a:endParaRPr lang="en-US" altLang="zh-TW" sz="2800" dirty="0">
              <a:latin typeface="標楷體" panose="03000509000000000000" pitchFamily="65" charset="-120"/>
              <a:ea typeface="標楷體" panose="03000509000000000000" pitchFamily="65" charset="-120"/>
            </a:endParaRPr>
          </a:p>
          <a:p>
            <a:pPr>
              <a:lnSpc>
                <a:spcPct val="150000"/>
              </a:lnSpc>
            </a:pP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帶入</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2015-2023</a:t>
            </a:r>
            <a:r>
              <a:rPr lang="zh-TW" altLang="en-US" sz="2800" dirty="0">
                <a:latin typeface="標楷體" panose="03000509000000000000" pitchFamily="65" charset="-120"/>
                <a:ea typeface="標楷體" panose="03000509000000000000" pitchFamily="65" charset="-120"/>
              </a:rPr>
              <a:t>年週平均資料的繪製結果</a:t>
            </a:r>
            <a:endParaRPr lang="en-US" altLang="zh-TW" sz="2800" dirty="0">
              <a:latin typeface="標楷體" panose="03000509000000000000" pitchFamily="65" charset="-120"/>
              <a:ea typeface="標楷體" panose="03000509000000000000" pitchFamily="65" charset="-120"/>
            </a:endParaRPr>
          </a:p>
          <a:p>
            <a:pPr>
              <a:lnSpc>
                <a:spcPct val="150000"/>
              </a:lnSpc>
            </a:pP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帶入</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2015-2023</a:t>
            </a:r>
            <a:r>
              <a:rPr lang="zh-TW" altLang="en-US" sz="2800" dirty="0">
                <a:latin typeface="標楷體" panose="03000509000000000000" pitchFamily="65" charset="-120"/>
                <a:ea typeface="標楷體" panose="03000509000000000000" pitchFamily="65" charset="-120"/>
              </a:rPr>
              <a:t>年月平均資料的繪製結果</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15290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FA693F3D-E025-4C4D-A3F3-37E70CF12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462113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2016</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C4BF019D-A6BF-4D9A-8E30-3B69BD0B6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363734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2017</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8AECADE2-96EE-4CAC-981C-C3693E7C5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887331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2018</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127052D9-45FB-43EC-985B-995643324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1514268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2019</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EA823BBE-90CD-4AA1-A09D-9A65EA633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4079024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2020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935B3A44-1BC1-4505-BCAE-B7899CC63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860220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2021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9961B63C-A25D-46B0-B55E-0E75B4E45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633609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2022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65D83B48-7315-453D-BA1A-2CECA4B26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1898941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2023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6FDC003E-A13A-473D-8283-AAC6EB5A3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73" y="0"/>
            <a:ext cx="6123627" cy="6858000"/>
          </a:xfrm>
          <a:prstGeom prst="rect">
            <a:avLst/>
          </a:prstGeom>
        </p:spPr>
      </p:pic>
    </p:spTree>
    <p:extLst>
      <p:ext uri="{BB962C8B-B14F-4D97-AF65-F5344CB8AC3E}">
        <p14:creationId xmlns:p14="http://schemas.microsoft.com/office/powerpoint/2010/main" val="108283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14083F-1171-46FF-BDF8-91FB9FD6AA08}"/>
              </a:ext>
            </a:extLst>
          </p:cNvPr>
          <p:cNvSpPr>
            <a:spLocks noGrp="1"/>
          </p:cNvSpPr>
          <p:nvPr>
            <p:ph type="title"/>
          </p:nvPr>
        </p:nvSpPr>
        <p:spPr>
          <a:xfrm>
            <a:off x="615540" y="1283430"/>
            <a:ext cx="9911940" cy="2852737"/>
          </a:xfrm>
        </p:spPr>
        <p:txBody>
          <a:bodyPr/>
          <a:lstStyle/>
          <a:p>
            <a:pPr algn="ctr"/>
            <a:r>
              <a:rPr lang="zh-TW" altLang="en-US" dirty="0">
                <a:latin typeface="標楷體" panose="03000509000000000000" pitchFamily="65" charset="-120"/>
                <a:ea typeface="標楷體" panose="03000509000000000000" pitchFamily="65" charset="-120"/>
              </a:rPr>
              <a:t>反距離權重法</a:t>
            </a:r>
          </a:p>
        </p:txBody>
      </p:sp>
      <p:sp>
        <p:nvSpPr>
          <p:cNvPr id="3" name="文字版面配置區 2">
            <a:extLst>
              <a:ext uri="{FF2B5EF4-FFF2-40B4-BE49-F238E27FC236}">
                <a16:creationId xmlns:a16="http://schemas.microsoft.com/office/drawing/2014/main" id="{CE971050-98F8-4743-A539-2FA9F90B926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503870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zh-TW" altLang="en-US" dirty="0">
                <a:latin typeface="標楷體" panose="03000509000000000000" pitchFamily="65" charset="-120"/>
                <a:ea typeface="標楷體" panose="03000509000000000000" pitchFamily="65" charset="-120"/>
              </a:rPr>
              <a:t>反距離權重法</a:t>
            </a: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r>
                  <a:rPr lang="zh-TW" altLang="en-US" sz="2800" dirty="0">
                    <a:latin typeface="標楷體" panose="03000509000000000000" pitchFamily="65" charset="-120"/>
                    <a:ea typeface="標楷體" panose="03000509000000000000" pitchFamily="65" charset="-120"/>
                  </a:rPr>
                  <a:t>一個在有已知離散數據點的情形下進行多元插值的算法</a:t>
                </a:r>
                <a:endParaRPr lang="en-US" altLang="zh-TW" sz="2800" dirty="0">
                  <a:latin typeface="標楷體" panose="03000509000000000000" pitchFamily="65" charset="-120"/>
                  <a:ea typeface="標楷體" panose="03000509000000000000" pitchFamily="65" charset="-120"/>
                </a:endParaRPr>
              </a:p>
              <a:p>
                <a:r>
                  <a:rPr lang="zh-TW" altLang="en-US" sz="2800" dirty="0">
                    <a:latin typeface="標楷體" panose="03000509000000000000" pitchFamily="65" charset="-120"/>
                    <a:ea typeface="標楷體" panose="03000509000000000000" pitchFamily="65" charset="-120"/>
                  </a:rPr>
                  <a:t>設第</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en-US" sz="2800" dirty="0">
                    <a:latin typeface="標楷體" panose="03000509000000000000" pitchFamily="65" charset="-120"/>
                    <a:ea typeface="標楷體" panose="03000509000000000000" pitchFamily="65" charset="-120"/>
                  </a:rPr>
                  <a:t>個已知觀測站的座標為</a:t>
                </a:r>
                <a14:m>
                  <m:oMath xmlns:m="http://schemas.openxmlformats.org/officeDocument/2006/math">
                    <m:r>
                      <a:rPr lang="en-US" altLang="zh-TW" sz="2800" i="1" dirty="0">
                        <a:latin typeface="Cambria Math" panose="02040503050406030204" pitchFamily="18" charset="0"/>
                        <a:ea typeface="標楷體" panose="03000509000000000000" pitchFamily="65" charset="-120"/>
                      </a:rPr>
                      <m:t>(</m:t>
                    </m:r>
                    <m:sSub>
                      <m:sSubPr>
                        <m:ctrlPr>
                          <a:rPr lang="en-US" altLang="zh-TW" sz="2800" i="1" dirty="0" smtClean="0">
                            <a:latin typeface="Cambria Math" panose="02040503050406030204" pitchFamily="18" charset="0"/>
                            <a:ea typeface="標楷體" panose="03000509000000000000" pitchFamily="65" charset="-120"/>
                          </a:rPr>
                        </m:ctrlPr>
                      </m:sSubPr>
                      <m:e>
                        <m:r>
                          <a:rPr lang="en-US" altLang="zh-TW" sz="2800" b="0" i="1" dirty="0" smtClean="0">
                            <a:latin typeface="Cambria Math" panose="02040503050406030204" pitchFamily="18" charset="0"/>
                            <a:ea typeface="標楷體" panose="03000509000000000000" pitchFamily="65" charset="-120"/>
                          </a:rPr>
                          <m:t>𝑥</m:t>
                        </m:r>
                      </m:e>
                      <m:sub>
                        <m:r>
                          <a:rPr lang="en-US" altLang="zh-TW" sz="2800" b="0" i="1" dirty="0" smtClean="0">
                            <a:latin typeface="Cambria Math" panose="02040503050406030204" pitchFamily="18" charset="0"/>
                            <a:ea typeface="標楷體" panose="03000509000000000000" pitchFamily="65" charset="-120"/>
                          </a:rPr>
                          <m:t>𝑖</m:t>
                        </m:r>
                      </m:sub>
                    </m:sSub>
                    <m:r>
                      <a:rPr lang="en-US" altLang="zh-TW" sz="2800" b="0" i="1" dirty="0" smtClean="0">
                        <a:latin typeface="Cambria Math" panose="02040503050406030204" pitchFamily="18" charset="0"/>
                        <a:ea typeface="標楷體" panose="03000509000000000000" pitchFamily="65" charset="-120"/>
                      </a:rPr>
                      <m:t>, </m:t>
                    </m:r>
                    <m:sSub>
                      <m:sSubPr>
                        <m:ctrlPr>
                          <a:rPr lang="en-US" altLang="zh-TW" sz="2800" i="1" dirty="0" smtClean="0">
                            <a:latin typeface="Cambria Math" panose="02040503050406030204" pitchFamily="18" charset="0"/>
                            <a:ea typeface="標楷體" panose="03000509000000000000" pitchFamily="65" charset="-120"/>
                          </a:rPr>
                        </m:ctrlPr>
                      </m:sSubPr>
                      <m:e>
                        <m:r>
                          <a:rPr lang="en-US" altLang="zh-TW" sz="2800" b="0" i="1" dirty="0" smtClean="0">
                            <a:latin typeface="Cambria Math" panose="02040503050406030204" pitchFamily="18" charset="0"/>
                            <a:ea typeface="標楷體" panose="03000509000000000000" pitchFamily="65" charset="-120"/>
                          </a:rPr>
                          <m:t>𝑦</m:t>
                        </m:r>
                      </m:e>
                      <m:sub>
                        <m:r>
                          <a:rPr lang="en-US" altLang="zh-TW" sz="2800" b="0" i="1" dirty="0" smtClean="0">
                            <a:latin typeface="Cambria Math" panose="02040503050406030204" pitchFamily="18" charset="0"/>
                            <a:ea typeface="標楷體" panose="03000509000000000000" pitchFamily="65" charset="-120"/>
                          </a:rPr>
                          <m:t>𝑖</m:t>
                        </m:r>
                      </m:sub>
                    </m:sSub>
                    <m:r>
                      <a:rPr lang="en-US" altLang="zh-TW" sz="2800" i="1" dirty="0" smtClean="0">
                        <a:latin typeface="Cambria Math" panose="02040503050406030204" pitchFamily="18" charset="0"/>
                        <a:ea typeface="標楷體" panose="03000509000000000000" pitchFamily="65" charset="-120"/>
                      </a:rPr>
                      <m:t>)</m:t>
                    </m:r>
                  </m:oMath>
                </a14:m>
                <a:r>
                  <a:rPr lang="zh-TW" altLang="en-US" sz="2800" dirty="0">
                    <a:latin typeface="標楷體" panose="03000509000000000000" pitchFamily="65" charset="-120"/>
                    <a:ea typeface="標楷體" panose="03000509000000000000" pitchFamily="65" charset="-120"/>
                  </a:rPr>
                  <a:t>，其</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PM2.5</a:t>
                </a:r>
                <a:r>
                  <a:rPr lang="zh-TW" altLang="en-US" sz="2800" dirty="0">
                    <a:latin typeface="標楷體" panose="03000509000000000000" pitchFamily="65" charset="-120"/>
                    <a:ea typeface="標楷體" panose="03000509000000000000" pitchFamily="65" charset="-120"/>
                  </a:rPr>
                  <a:t>觀測值為</a:t>
                </a:r>
                <a14:m>
                  <m:oMath xmlns:m="http://schemas.openxmlformats.org/officeDocument/2006/math">
                    <m:sSub>
                      <m:sSubPr>
                        <m:ctrlPr>
                          <a:rPr lang="en-US" altLang="zh-TW" sz="2800" i="1" dirty="0">
                            <a:latin typeface="Cambria Math" panose="02040503050406030204" pitchFamily="18" charset="0"/>
                            <a:ea typeface="標楷體" panose="03000509000000000000" pitchFamily="65" charset="-120"/>
                          </a:rPr>
                        </m:ctrlPr>
                      </m:sSubPr>
                      <m:e>
                        <m:r>
                          <a:rPr lang="en-US" altLang="zh-TW" sz="2800" b="0" i="1" dirty="0" smtClean="0">
                            <a:latin typeface="Cambria Math" panose="02040503050406030204" pitchFamily="18" charset="0"/>
                            <a:ea typeface="標楷體" panose="03000509000000000000" pitchFamily="65" charset="-120"/>
                          </a:rPr>
                          <m:t>𝑧</m:t>
                        </m:r>
                      </m:e>
                      <m:sub>
                        <m:r>
                          <a:rPr lang="en-US" altLang="zh-TW" sz="2800" i="1" dirty="0">
                            <a:latin typeface="Cambria Math" panose="02040503050406030204" pitchFamily="18" charset="0"/>
                            <a:ea typeface="標楷體" panose="03000509000000000000" pitchFamily="65" charset="-120"/>
                          </a:rPr>
                          <m:t>𝑖</m:t>
                        </m:r>
                      </m:sub>
                    </m:sSub>
                    <m:r>
                      <a:rPr lang="en-US" altLang="zh-TW" sz="2800" i="1" dirty="0">
                        <a:latin typeface="Cambria Math" panose="02040503050406030204" pitchFamily="18" charset="0"/>
                        <a:ea typeface="標楷體" panose="03000509000000000000" pitchFamily="65" charset="-120"/>
                      </a:rPr>
                      <m:t> </m:t>
                    </m:r>
                  </m:oMath>
                </a14:m>
                <a:r>
                  <a:rPr lang="zh-TW" altLang="en-US" sz="2800" dirty="0">
                    <a:latin typeface="標楷體" panose="03000509000000000000" pitchFamily="65" charset="-120"/>
                    <a:ea typeface="標楷體" panose="03000509000000000000" pitchFamily="65" charset="-120"/>
                  </a:rPr>
                  <a:t>，估算某網格點的值</a:t>
                </a:r>
                <a14:m>
                  <m:oMath xmlns:m="http://schemas.openxmlformats.org/officeDocument/2006/math">
                    <m:acc>
                      <m:accPr>
                        <m:chr m:val="̂"/>
                        <m:ctrlPr>
                          <a:rPr lang="en-US" altLang="zh-TW" sz="2800" i="1" dirty="0" smtClean="0">
                            <a:latin typeface="Cambria Math" panose="02040503050406030204" pitchFamily="18" charset="0"/>
                            <a:ea typeface="標楷體" panose="03000509000000000000" pitchFamily="65" charset="-120"/>
                          </a:rPr>
                        </m:ctrlPr>
                      </m:accPr>
                      <m:e>
                        <m:r>
                          <a:rPr lang="en-US" altLang="zh-TW" sz="2800" b="0" i="1" dirty="0" smtClean="0">
                            <a:latin typeface="Cambria Math" panose="02040503050406030204" pitchFamily="18" charset="0"/>
                            <a:ea typeface="標楷體" panose="03000509000000000000" pitchFamily="65" charset="-120"/>
                          </a:rPr>
                          <m:t>𝑧</m:t>
                        </m:r>
                      </m:e>
                    </m:acc>
                    <m:r>
                      <a:rPr lang="en-US" altLang="zh-TW" sz="2800" b="0" i="1" dirty="0" smtClean="0">
                        <a:latin typeface="Cambria Math" panose="02040503050406030204" pitchFamily="18" charset="0"/>
                        <a:ea typeface="標楷體" panose="03000509000000000000" pitchFamily="65" charset="-120"/>
                      </a:rPr>
                      <m:t>(</m:t>
                    </m:r>
                    <m:r>
                      <a:rPr lang="en-US" altLang="zh-TW" sz="2800" b="0" i="1" dirty="0" smtClean="0">
                        <a:latin typeface="Cambria Math" panose="02040503050406030204" pitchFamily="18" charset="0"/>
                        <a:ea typeface="標楷體" panose="03000509000000000000" pitchFamily="65" charset="-120"/>
                      </a:rPr>
                      <m:t>𝑥</m:t>
                    </m:r>
                    <m:r>
                      <a:rPr lang="en-US" altLang="zh-TW" sz="2800" b="0" i="1" dirty="0" smtClean="0">
                        <a:latin typeface="Cambria Math" panose="02040503050406030204" pitchFamily="18" charset="0"/>
                        <a:ea typeface="標楷體" panose="03000509000000000000" pitchFamily="65" charset="-120"/>
                      </a:rPr>
                      <m:t>,</m:t>
                    </m:r>
                    <m:r>
                      <a:rPr lang="en-US" altLang="zh-TW" sz="2800" b="0" i="1" dirty="0" smtClean="0">
                        <a:latin typeface="Cambria Math" panose="02040503050406030204" pitchFamily="18" charset="0"/>
                        <a:ea typeface="標楷體" panose="03000509000000000000" pitchFamily="65" charset="-120"/>
                      </a:rPr>
                      <m:t>𝑦</m:t>
                    </m:r>
                    <m:r>
                      <a:rPr lang="en-US" altLang="zh-TW" sz="2800" b="0" i="1" dirty="0" smtClean="0">
                        <a:latin typeface="Cambria Math" panose="02040503050406030204" pitchFamily="18" charset="0"/>
                        <a:ea typeface="標楷體" panose="03000509000000000000" pitchFamily="65" charset="-120"/>
                      </a:rPr>
                      <m:t>) </m:t>
                    </m:r>
                  </m:oMath>
                </a14:m>
                <a:r>
                  <a:rPr lang="zh-TW" altLang="en-US" sz="2800" dirty="0">
                    <a:latin typeface="標楷體" panose="03000509000000000000" pitchFamily="65" charset="-120"/>
                    <a:ea typeface="標楷體" panose="03000509000000000000" pitchFamily="65" charset="-120"/>
                  </a:rPr>
                  <a:t>，則：</a:t>
                </a:r>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ea typeface="標楷體" panose="03000509000000000000" pitchFamily="65" charset="-120"/>
                            </a:rPr>
                          </m:ctrlPr>
                        </m:sSubPr>
                        <m:e>
                          <m:r>
                            <a:rPr lang="en-US" altLang="zh-TW" sz="2800" b="0" i="1" smtClean="0">
                              <a:latin typeface="Cambria Math" panose="02040503050406030204" pitchFamily="18" charset="0"/>
                              <a:ea typeface="標楷體" panose="03000509000000000000" pitchFamily="65" charset="-120"/>
                            </a:rPr>
                            <m:t>𝑤</m:t>
                          </m:r>
                        </m:e>
                        <m:sub>
                          <m:r>
                            <a:rPr lang="en-US" altLang="zh-TW" sz="2800" b="0" i="1" smtClean="0">
                              <a:latin typeface="Cambria Math" panose="02040503050406030204" pitchFamily="18" charset="0"/>
                              <a:ea typeface="標楷體" panose="03000509000000000000" pitchFamily="65" charset="-120"/>
                            </a:rPr>
                            <m:t>𝑖</m:t>
                          </m:r>
                        </m:sub>
                      </m:sSub>
                      <m:r>
                        <a:rPr lang="en-US" altLang="zh-TW" sz="2800" b="0" i="1" smtClean="0">
                          <a:latin typeface="Cambria Math" panose="02040503050406030204" pitchFamily="18" charset="0"/>
                          <a:ea typeface="標楷體" panose="03000509000000000000" pitchFamily="65" charset="-120"/>
                        </a:rPr>
                        <m:t>=</m:t>
                      </m:r>
                      <m:f>
                        <m:fPr>
                          <m:ctrlPr>
                            <a:rPr lang="en-US" altLang="zh-TW" sz="2800" b="0" i="1" smtClean="0">
                              <a:latin typeface="Cambria Math" panose="02040503050406030204" pitchFamily="18" charset="0"/>
                              <a:ea typeface="標楷體" panose="03000509000000000000" pitchFamily="65" charset="-120"/>
                            </a:rPr>
                          </m:ctrlPr>
                        </m:fPr>
                        <m:num>
                          <m:r>
                            <a:rPr lang="en-US" altLang="zh-TW" sz="2800" b="0" i="1" smtClean="0">
                              <a:latin typeface="Cambria Math" panose="02040503050406030204" pitchFamily="18" charset="0"/>
                              <a:ea typeface="標楷體" panose="03000509000000000000" pitchFamily="65" charset="-120"/>
                            </a:rPr>
                            <m:t>1</m:t>
                          </m:r>
                        </m:num>
                        <m:den>
                          <m:sSubSup>
                            <m:sSubSupPr>
                              <m:ctrlPr>
                                <a:rPr lang="en-US" altLang="zh-TW" sz="2800" b="0" i="1" smtClean="0">
                                  <a:latin typeface="Cambria Math" panose="02040503050406030204" pitchFamily="18" charset="0"/>
                                  <a:ea typeface="標楷體" panose="03000509000000000000" pitchFamily="65" charset="-120"/>
                                </a:rPr>
                              </m:ctrlPr>
                            </m:sSubSupPr>
                            <m:e>
                              <m:r>
                                <a:rPr lang="en-US" altLang="zh-TW" sz="2800" b="0" i="1" smtClean="0">
                                  <a:latin typeface="Cambria Math" panose="02040503050406030204" pitchFamily="18" charset="0"/>
                                  <a:ea typeface="標楷體" panose="03000509000000000000" pitchFamily="65" charset="-120"/>
                                </a:rPr>
                                <m:t>𝑑</m:t>
                              </m:r>
                            </m:e>
                            <m:sub>
                              <m:r>
                                <a:rPr lang="en-US" altLang="zh-TW" sz="2800" b="0" i="1" smtClean="0">
                                  <a:latin typeface="Cambria Math" panose="02040503050406030204" pitchFamily="18" charset="0"/>
                                  <a:ea typeface="標楷體" panose="03000509000000000000" pitchFamily="65" charset="-120"/>
                                </a:rPr>
                                <m:t>𝑖</m:t>
                              </m:r>
                            </m:sub>
                            <m:sup>
                              <m:r>
                                <a:rPr lang="en-US" altLang="zh-TW" sz="2800" b="0" i="1" smtClean="0">
                                  <a:latin typeface="Cambria Math" panose="02040503050406030204" pitchFamily="18" charset="0"/>
                                  <a:ea typeface="標楷體" panose="03000509000000000000" pitchFamily="65" charset="-120"/>
                                </a:rPr>
                                <m:t>3</m:t>
                              </m:r>
                            </m:sup>
                          </m:sSubSup>
                        </m:den>
                      </m:f>
                      <m:r>
                        <a:rPr lang="en-US" altLang="zh-TW" sz="2800" b="0" i="1" smtClean="0">
                          <a:latin typeface="Cambria Math" panose="02040503050406030204" pitchFamily="18" charset="0"/>
                          <a:ea typeface="標楷體" panose="03000509000000000000" pitchFamily="65" charset="-120"/>
                        </a:rPr>
                        <m:t>, </m:t>
                      </m:r>
                      <m:r>
                        <a:rPr lang="zh-TW" altLang="en-US" sz="2800" i="1">
                          <a:latin typeface="Cambria Math" panose="02040503050406030204" pitchFamily="18" charset="0"/>
                          <a:ea typeface="標楷體" panose="03000509000000000000" pitchFamily="65" charset="-120"/>
                        </a:rPr>
                        <m:t>其中</m:t>
                      </m:r>
                      <m:sSub>
                        <m:sSubPr>
                          <m:ctrlPr>
                            <a:rPr lang="en-US" altLang="zh-TW" sz="2800" b="0" i="1" smtClean="0">
                              <a:latin typeface="Cambria Math" panose="02040503050406030204" pitchFamily="18" charset="0"/>
                              <a:ea typeface="標楷體" panose="03000509000000000000" pitchFamily="65" charset="-120"/>
                            </a:rPr>
                          </m:ctrlPr>
                        </m:sSubPr>
                        <m:e>
                          <m:r>
                            <a:rPr lang="en-US" altLang="zh-TW" sz="2800" b="0" i="1" smtClean="0">
                              <a:latin typeface="Cambria Math" panose="02040503050406030204" pitchFamily="18" charset="0"/>
                              <a:ea typeface="標楷體" panose="03000509000000000000" pitchFamily="65" charset="-120"/>
                            </a:rPr>
                            <m:t>𝑑</m:t>
                          </m:r>
                        </m:e>
                        <m:sub>
                          <m:r>
                            <a:rPr lang="en-US" altLang="zh-TW" sz="2800" b="0" i="1" smtClean="0">
                              <a:latin typeface="Cambria Math" panose="02040503050406030204" pitchFamily="18" charset="0"/>
                              <a:ea typeface="標楷體" panose="03000509000000000000" pitchFamily="65" charset="-120"/>
                            </a:rPr>
                            <m:t>𝑖</m:t>
                          </m:r>
                        </m:sub>
                      </m:sSub>
                      <m:r>
                        <a:rPr lang="en-US" altLang="zh-TW" sz="2800" b="0" i="1" smtClean="0">
                          <a:latin typeface="Cambria Math" panose="02040503050406030204" pitchFamily="18" charset="0"/>
                          <a:ea typeface="標楷體" panose="03000509000000000000" pitchFamily="65" charset="-120"/>
                        </a:rPr>
                        <m:t>=</m:t>
                      </m:r>
                      <m:rad>
                        <m:radPr>
                          <m:degHide m:val="on"/>
                          <m:ctrlPr>
                            <a:rPr lang="en-US" altLang="zh-TW" sz="2800" b="0" i="1" smtClean="0">
                              <a:latin typeface="Cambria Math" panose="02040503050406030204" pitchFamily="18" charset="0"/>
                              <a:ea typeface="標楷體" panose="03000509000000000000" pitchFamily="65" charset="-120"/>
                            </a:rPr>
                          </m:ctrlPr>
                        </m:radPr>
                        <m:deg/>
                        <m:e>
                          <m:sSup>
                            <m:sSupPr>
                              <m:ctrlPr>
                                <a:rPr lang="en-US" altLang="zh-TW" sz="2800" b="0" i="1" smtClean="0">
                                  <a:latin typeface="Cambria Math" panose="02040503050406030204" pitchFamily="18" charset="0"/>
                                  <a:ea typeface="標楷體" panose="03000509000000000000" pitchFamily="65" charset="-120"/>
                                </a:rPr>
                              </m:ctrlPr>
                            </m:sSupPr>
                            <m:e>
                              <m:sSub>
                                <m:sSubPr>
                                  <m:ctrlPr>
                                    <a:rPr lang="en-US" altLang="zh-TW" sz="2800" i="1">
                                      <a:latin typeface="Cambria Math" panose="02040503050406030204" pitchFamily="18" charset="0"/>
                                      <a:ea typeface="標楷體" panose="03000509000000000000" pitchFamily="65" charset="-120"/>
                                    </a:rPr>
                                  </m:ctrlPr>
                                </m:sSubPr>
                                <m:e>
                                  <m:r>
                                    <a:rPr lang="en-US" altLang="zh-TW" sz="2800" i="1">
                                      <a:latin typeface="Cambria Math" panose="02040503050406030204" pitchFamily="18" charset="0"/>
                                      <a:ea typeface="標楷體" panose="03000509000000000000" pitchFamily="65" charset="-120"/>
                                    </a:rPr>
                                    <m:t>(</m:t>
                                  </m:r>
                                  <m:r>
                                    <a:rPr lang="en-US" altLang="zh-TW" sz="2800" i="1">
                                      <a:latin typeface="Cambria Math" panose="02040503050406030204" pitchFamily="18" charset="0"/>
                                      <a:ea typeface="標楷體" panose="03000509000000000000" pitchFamily="65" charset="-120"/>
                                    </a:rPr>
                                    <m:t>𝑥</m:t>
                                  </m:r>
                                  <m:r>
                                    <a:rPr lang="en-US" altLang="zh-TW" sz="2800" i="1">
                                      <a:latin typeface="Cambria Math" panose="02040503050406030204" pitchFamily="18" charset="0"/>
                                      <a:ea typeface="標楷體" panose="03000509000000000000" pitchFamily="65" charset="-120"/>
                                    </a:rPr>
                                    <m:t>−</m:t>
                                  </m:r>
                                  <m:r>
                                    <a:rPr lang="en-US" altLang="zh-TW" sz="2800" i="1">
                                      <a:latin typeface="Cambria Math" panose="02040503050406030204" pitchFamily="18" charset="0"/>
                                      <a:ea typeface="標楷體" panose="03000509000000000000" pitchFamily="65" charset="-120"/>
                                    </a:rPr>
                                    <m:t>𝑥</m:t>
                                  </m:r>
                                </m:e>
                                <m:sub>
                                  <m:r>
                                    <a:rPr lang="en-US" altLang="zh-TW" sz="2800" i="1">
                                      <a:latin typeface="Cambria Math" panose="02040503050406030204" pitchFamily="18" charset="0"/>
                                      <a:ea typeface="標楷體" panose="03000509000000000000" pitchFamily="65" charset="-120"/>
                                    </a:rPr>
                                    <m:t>𝑖</m:t>
                                  </m:r>
                                </m:sub>
                              </m:sSub>
                              <m:r>
                                <a:rPr lang="en-US" altLang="zh-TW" sz="2800" b="0" i="1" smtClean="0">
                                  <a:latin typeface="Cambria Math" panose="02040503050406030204" pitchFamily="18" charset="0"/>
                                  <a:ea typeface="標楷體" panose="03000509000000000000" pitchFamily="65" charset="-120"/>
                                </a:rPr>
                                <m:t>)</m:t>
                              </m:r>
                            </m:e>
                            <m:sup>
                              <m:r>
                                <a:rPr lang="en-US" altLang="zh-TW" sz="2800" b="0" i="1" smtClean="0">
                                  <a:latin typeface="Cambria Math" panose="02040503050406030204" pitchFamily="18" charset="0"/>
                                  <a:ea typeface="標楷體" panose="03000509000000000000" pitchFamily="65" charset="-120"/>
                                </a:rPr>
                                <m:t>2</m:t>
                              </m:r>
                            </m:sup>
                          </m:sSup>
                          <m:r>
                            <a:rPr lang="en-US" altLang="zh-TW" sz="2800" b="0" i="1" smtClean="0">
                              <a:latin typeface="Cambria Math" panose="02040503050406030204" pitchFamily="18" charset="0"/>
                              <a:ea typeface="標楷體" panose="03000509000000000000" pitchFamily="65" charset="-120"/>
                            </a:rPr>
                            <m:t>+</m:t>
                          </m:r>
                          <m:sSup>
                            <m:sSupPr>
                              <m:ctrlPr>
                                <a:rPr lang="en-US" altLang="zh-TW" sz="2800" b="0" i="1" smtClean="0">
                                  <a:latin typeface="Cambria Math" panose="02040503050406030204" pitchFamily="18" charset="0"/>
                                  <a:ea typeface="標楷體" panose="03000509000000000000" pitchFamily="65" charset="-120"/>
                                </a:rPr>
                              </m:ctrlPr>
                            </m:sSupPr>
                            <m:e>
                              <m:sSub>
                                <m:sSubPr>
                                  <m:ctrlPr>
                                    <a:rPr lang="en-US" altLang="zh-TW" sz="2800" i="1">
                                      <a:latin typeface="Cambria Math" panose="02040503050406030204" pitchFamily="18" charset="0"/>
                                      <a:ea typeface="標楷體" panose="03000509000000000000" pitchFamily="65" charset="-120"/>
                                    </a:rPr>
                                  </m:ctrlPr>
                                </m:sSubPr>
                                <m:e>
                                  <m:r>
                                    <a:rPr lang="en-US" altLang="zh-TW" sz="2800" i="1">
                                      <a:latin typeface="Cambria Math" panose="02040503050406030204" pitchFamily="18" charset="0"/>
                                      <a:ea typeface="標楷體" panose="03000509000000000000" pitchFamily="65" charset="-120"/>
                                    </a:rPr>
                                    <m:t>(</m:t>
                                  </m:r>
                                  <m:r>
                                    <a:rPr lang="en-US" altLang="zh-TW" sz="2800" b="0" i="1" smtClean="0">
                                      <a:latin typeface="Cambria Math" panose="02040503050406030204" pitchFamily="18" charset="0"/>
                                      <a:ea typeface="標楷體" panose="03000509000000000000" pitchFamily="65" charset="-120"/>
                                    </a:rPr>
                                    <m:t>𝑦</m:t>
                                  </m:r>
                                  <m:r>
                                    <a:rPr lang="en-US" altLang="zh-TW" sz="2800" i="1">
                                      <a:latin typeface="Cambria Math" panose="02040503050406030204" pitchFamily="18" charset="0"/>
                                      <a:ea typeface="標楷體" panose="03000509000000000000" pitchFamily="65" charset="-120"/>
                                    </a:rPr>
                                    <m:t>−</m:t>
                                  </m:r>
                                  <m:r>
                                    <a:rPr lang="en-US" altLang="zh-TW" sz="2800" b="0" i="1" smtClean="0">
                                      <a:latin typeface="Cambria Math" panose="02040503050406030204" pitchFamily="18" charset="0"/>
                                      <a:ea typeface="標楷體" panose="03000509000000000000" pitchFamily="65" charset="-120"/>
                                    </a:rPr>
                                    <m:t>𝑦</m:t>
                                  </m:r>
                                </m:e>
                                <m:sub>
                                  <m:r>
                                    <a:rPr lang="en-US" altLang="zh-TW" sz="2800" i="1">
                                      <a:latin typeface="Cambria Math" panose="02040503050406030204" pitchFamily="18" charset="0"/>
                                      <a:ea typeface="標楷體" panose="03000509000000000000" pitchFamily="65" charset="-120"/>
                                    </a:rPr>
                                    <m:t>𝑖</m:t>
                                  </m:r>
                                </m:sub>
                              </m:sSub>
                              <m:r>
                                <a:rPr lang="en-US" altLang="zh-TW" sz="2800" b="0" i="1" smtClean="0">
                                  <a:latin typeface="Cambria Math" panose="02040503050406030204" pitchFamily="18" charset="0"/>
                                  <a:ea typeface="標楷體" panose="03000509000000000000" pitchFamily="65" charset="-120"/>
                                </a:rPr>
                                <m:t>)</m:t>
                              </m:r>
                            </m:e>
                            <m:sup>
                              <m:r>
                                <a:rPr lang="en-US" altLang="zh-TW" sz="2800" b="0" i="1" smtClean="0">
                                  <a:latin typeface="Cambria Math" panose="02040503050406030204" pitchFamily="18" charset="0"/>
                                  <a:ea typeface="標楷體" panose="03000509000000000000" pitchFamily="65" charset="-120"/>
                                </a:rPr>
                                <m:t>2</m:t>
                              </m:r>
                            </m:sup>
                          </m:sSup>
                        </m:e>
                      </m:rad>
                    </m:oMath>
                  </m:oMathPara>
                </a14:m>
                <a:endParaRPr lang="en-US" altLang="zh-TW" sz="2800" b="0" dirty="0">
                  <a:latin typeface="標楷體" panose="03000509000000000000" pitchFamily="65" charset="-120"/>
                  <a:ea typeface="標楷體" panose="03000509000000000000" pitchFamily="65" charset="-120"/>
                </a:endParaRPr>
              </a:p>
              <a:p>
                <a:pPr marL="0" indent="0">
                  <a:buNone/>
                </a:pPr>
                <a:endParaRPr lang="en-US" altLang="zh-TW" sz="2800" b="0" dirty="0">
                  <a:latin typeface="標楷體" panose="03000509000000000000" pitchFamily="65" charset="-120"/>
                  <a:ea typeface="標楷體" panose="03000509000000000000" pitchFamily="65" charset="-12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TW" sz="2800" b="0" i="1" smtClean="0">
                              <a:latin typeface="Cambria Math" panose="02040503050406030204" pitchFamily="18" charset="0"/>
                              <a:ea typeface="標楷體" panose="03000509000000000000" pitchFamily="65" charset="-120"/>
                            </a:rPr>
                          </m:ctrlPr>
                        </m:accPr>
                        <m:e>
                          <m:r>
                            <a:rPr lang="en-US" altLang="zh-TW" sz="2800" b="0" i="1" smtClean="0">
                              <a:latin typeface="Cambria Math" panose="02040503050406030204" pitchFamily="18" charset="0"/>
                              <a:ea typeface="標楷體" panose="03000509000000000000" pitchFamily="65" charset="-120"/>
                            </a:rPr>
                            <m:t>𝑧</m:t>
                          </m:r>
                        </m:e>
                      </m:acc>
                      <m:d>
                        <m:dPr>
                          <m:ctrlPr>
                            <a:rPr lang="en-US" altLang="zh-TW" sz="2800" b="0" i="1" smtClean="0">
                              <a:latin typeface="Cambria Math" panose="02040503050406030204" pitchFamily="18" charset="0"/>
                              <a:ea typeface="標楷體" panose="03000509000000000000" pitchFamily="65" charset="-120"/>
                            </a:rPr>
                          </m:ctrlPr>
                        </m:dPr>
                        <m:e>
                          <m:r>
                            <a:rPr lang="en-US" altLang="zh-TW" sz="2800" b="0" i="1" smtClean="0">
                              <a:latin typeface="Cambria Math" panose="02040503050406030204" pitchFamily="18" charset="0"/>
                              <a:ea typeface="標楷體" panose="03000509000000000000" pitchFamily="65" charset="-120"/>
                            </a:rPr>
                            <m:t>𝑥</m:t>
                          </m:r>
                          <m:r>
                            <a:rPr lang="en-US" altLang="zh-TW" sz="2800" b="0" i="1" smtClean="0">
                              <a:latin typeface="Cambria Math" panose="02040503050406030204" pitchFamily="18" charset="0"/>
                              <a:ea typeface="標楷體" panose="03000509000000000000" pitchFamily="65" charset="-120"/>
                            </a:rPr>
                            <m:t>,</m:t>
                          </m:r>
                          <m:r>
                            <a:rPr lang="en-US" altLang="zh-TW" sz="2800" b="0" i="1" smtClean="0">
                              <a:latin typeface="Cambria Math" panose="02040503050406030204" pitchFamily="18" charset="0"/>
                              <a:ea typeface="標楷體" panose="03000509000000000000" pitchFamily="65" charset="-120"/>
                            </a:rPr>
                            <m:t>𝑦</m:t>
                          </m:r>
                        </m:e>
                      </m:d>
                      <m:r>
                        <a:rPr lang="en-US" altLang="zh-TW" sz="2800" b="0" i="1" smtClean="0">
                          <a:latin typeface="Cambria Math" panose="02040503050406030204" pitchFamily="18" charset="0"/>
                          <a:ea typeface="標楷體" panose="03000509000000000000" pitchFamily="65" charset="-120"/>
                        </a:rPr>
                        <m:t>=</m:t>
                      </m:r>
                      <m:f>
                        <m:fPr>
                          <m:ctrlPr>
                            <a:rPr lang="en-US" altLang="zh-TW" sz="2800" b="0" i="1" smtClean="0">
                              <a:latin typeface="Cambria Math" panose="02040503050406030204" pitchFamily="18" charset="0"/>
                              <a:ea typeface="標楷體" panose="03000509000000000000" pitchFamily="65" charset="-120"/>
                            </a:rPr>
                          </m:ctrlPr>
                        </m:fPr>
                        <m:num>
                          <m:nary>
                            <m:naryPr>
                              <m:chr m:val="∑"/>
                              <m:ctrlPr>
                                <a:rPr lang="en-US" altLang="zh-TW" sz="2800" b="0" i="1" smtClean="0">
                                  <a:latin typeface="Cambria Math" panose="02040503050406030204" pitchFamily="18" charset="0"/>
                                  <a:ea typeface="標楷體" panose="03000509000000000000" pitchFamily="65" charset="-120"/>
                                </a:rPr>
                              </m:ctrlPr>
                            </m:naryPr>
                            <m:sub>
                              <m:r>
                                <m:rPr>
                                  <m:brk m:alnAt="23"/>
                                </m:rPr>
                                <a:rPr lang="en-US" altLang="zh-TW" sz="2800" b="0" i="1" smtClean="0">
                                  <a:latin typeface="Cambria Math" panose="02040503050406030204" pitchFamily="18" charset="0"/>
                                  <a:ea typeface="標楷體" panose="03000509000000000000" pitchFamily="65" charset="-120"/>
                                </a:rPr>
                                <m:t>𝑖</m:t>
                              </m:r>
                              <m:r>
                                <a:rPr lang="en-US" altLang="zh-TW" sz="2800" b="0" i="1" smtClean="0">
                                  <a:latin typeface="Cambria Math" panose="02040503050406030204" pitchFamily="18" charset="0"/>
                                  <a:ea typeface="標楷體" panose="03000509000000000000" pitchFamily="65" charset="-120"/>
                                </a:rPr>
                                <m:t>=1</m:t>
                              </m:r>
                            </m:sub>
                            <m:sup>
                              <m:r>
                                <a:rPr lang="en-US" altLang="zh-TW" sz="2800" b="0" i="1" smtClean="0">
                                  <a:latin typeface="Cambria Math" panose="02040503050406030204" pitchFamily="18" charset="0"/>
                                  <a:ea typeface="標楷體" panose="03000509000000000000" pitchFamily="65" charset="-120"/>
                                </a:rPr>
                                <m:t>𝑁</m:t>
                              </m:r>
                            </m:sup>
                            <m:e>
                              <m:sSub>
                                <m:sSubPr>
                                  <m:ctrlPr>
                                    <a:rPr lang="en-US" altLang="zh-TW" sz="2800" b="0" i="1" smtClean="0">
                                      <a:latin typeface="Cambria Math" panose="02040503050406030204" pitchFamily="18" charset="0"/>
                                      <a:ea typeface="標楷體" panose="03000509000000000000" pitchFamily="65" charset="-120"/>
                                    </a:rPr>
                                  </m:ctrlPr>
                                </m:sSubPr>
                                <m:e>
                                  <m:r>
                                    <a:rPr lang="en-US" altLang="zh-TW" sz="2800" b="0" i="1" smtClean="0">
                                      <a:latin typeface="Cambria Math" panose="02040503050406030204" pitchFamily="18" charset="0"/>
                                      <a:ea typeface="標楷體" panose="03000509000000000000" pitchFamily="65" charset="-120"/>
                                    </a:rPr>
                                    <m:t>𝑤</m:t>
                                  </m:r>
                                </m:e>
                                <m:sub>
                                  <m:r>
                                    <a:rPr lang="en-US" altLang="zh-TW" sz="2800" b="0" i="1" smtClean="0">
                                      <a:latin typeface="Cambria Math" panose="02040503050406030204" pitchFamily="18" charset="0"/>
                                      <a:ea typeface="標楷體" panose="03000509000000000000" pitchFamily="65" charset="-120"/>
                                    </a:rPr>
                                    <m:t>𝑖</m:t>
                                  </m:r>
                                </m:sub>
                              </m:sSub>
                              <m:sSub>
                                <m:sSubPr>
                                  <m:ctrlPr>
                                    <a:rPr lang="en-US" altLang="zh-TW" sz="2800" b="0" i="1" smtClean="0">
                                      <a:latin typeface="Cambria Math" panose="02040503050406030204" pitchFamily="18" charset="0"/>
                                      <a:ea typeface="標楷體" panose="03000509000000000000" pitchFamily="65" charset="-120"/>
                                    </a:rPr>
                                  </m:ctrlPr>
                                </m:sSubPr>
                                <m:e>
                                  <m:r>
                                    <a:rPr lang="en-US" altLang="zh-TW" sz="2800" b="0" i="1" smtClean="0">
                                      <a:latin typeface="Cambria Math" panose="02040503050406030204" pitchFamily="18" charset="0"/>
                                      <a:ea typeface="標楷體" panose="03000509000000000000" pitchFamily="65" charset="-120"/>
                                    </a:rPr>
                                    <m:t>𝑧</m:t>
                                  </m:r>
                                </m:e>
                                <m:sub>
                                  <m:r>
                                    <a:rPr lang="en-US" altLang="zh-TW" sz="2800" b="0" i="1" smtClean="0">
                                      <a:latin typeface="Cambria Math" panose="02040503050406030204" pitchFamily="18" charset="0"/>
                                      <a:ea typeface="標楷體" panose="03000509000000000000" pitchFamily="65" charset="-120"/>
                                    </a:rPr>
                                    <m:t>𝑖</m:t>
                                  </m:r>
                                </m:sub>
                              </m:sSub>
                            </m:e>
                          </m:nary>
                        </m:num>
                        <m:den>
                          <m:nary>
                            <m:naryPr>
                              <m:chr m:val="∑"/>
                              <m:ctrlPr>
                                <a:rPr lang="en-US" altLang="zh-TW" sz="2800" b="0" i="1" smtClean="0">
                                  <a:latin typeface="Cambria Math" panose="02040503050406030204" pitchFamily="18" charset="0"/>
                                  <a:ea typeface="標楷體" panose="03000509000000000000" pitchFamily="65" charset="-120"/>
                                </a:rPr>
                              </m:ctrlPr>
                            </m:naryPr>
                            <m:sub>
                              <m:r>
                                <m:rPr>
                                  <m:brk m:alnAt="23"/>
                                </m:rPr>
                                <a:rPr lang="en-US" altLang="zh-TW" sz="2800" b="0" i="1" smtClean="0">
                                  <a:latin typeface="Cambria Math" panose="02040503050406030204" pitchFamily="18" charset="0"/>
                                  <a:ea typeface="標楷體" panose="03000509000000000000" pitchFamily="65" charset="-120"/>
                                </a:rPr>
                                <m:t>𝑖</m:t>
                              </m:r>
                              <m:r>
                                <a:rPr lang="en-US" altLang="zh-TW" sz="2800" b="0" i="1" smtClean="0">
                                  <a:latin typeface="Cambria Math" panose="02040503050406030204" pitchFamily="18" charset="0"/>
                                  <a:ea typeface="標楷體" panose="03000509000000000000" pitchFamily="65" charset="-120"/>
                                </a:rPr>
                                <m:t>=1</m:t>
                              </m:r>
                            </m:sub>
                            <m:sup>
                              <m:r>
                                <a:rPr lang="en-US" altLang="zh-TW" sz="2800" b="0" i="1" smtClean="0">
                                  <a:latin typeface="Cambria Math" panose="02040503050406030204" pitchFamily="18" charset="0"/>
                                  <a:ea typeface="標楷體" panose="03000509000000000000" pitchFamily="65" charset="-120"/>
                                </a:rPr>
                                <m:t>𝑁</m:t>
                              </m:r>
                            </m:sup>
                            <m:e>
                              <m:sSub>
                                <m:sSubPr>
                                  <m:ctrlPr>
                                    <a:rPr lang="en-US" altLang="zh-TW" sz="2800" b="0" i="1" smtClean="0">
                                      <a:latin typeface="Cambria Math" panose="02040503050406030204" pitchFamily="18" charset="0"/>
                                      <a:ea typeface="標楷體" panose="03000509000000000000" pitchFamily="65" charset="-120"/>
                                    </a:rPr>
                                  </m:ctrlPr>
                                </m:sSubPr>
                                <m:e>
                                  <m:r>
                                    <a:rPr lang="en-US" altLang="zh-TW" sz="2800" b="0" i="1" smtClean="0">
                                      <a:latin typeface="Cambria Math" panose="02040503050406030204" pitchFamily="18" charset="0"/>
                                      <a:ea typeface="標楷體" panose="03000509000000000000" pitchFamily="65" charset="-120"/>
                                    </a:rPr>
                                    <m:t>𝑤</m:t>
                                  </m:r>
                                </m:e>
                                <m:sub>
                                  <m:r>
                                    <a:rPr lang="en-US" altLang="zh-TW" sz="2800" b="0" i="1" smtClean="0">
                                      <a:latin typeface="Cambria Math" panose="02040503050406030204" pitchFamily="18" charset="0"/>
                                      <a:ea typeface="標楷體" panose="03000509000000000000" pitchFamily="65" charset="-120"/>
                                    </a:rPr>
                                    <m:t>𝑖</m:t>
                                  </m:r>
                                </m:sub>
                              </m:sSub>
                            </m:e>
                          </m:nary>
                        </m:den>
                      </m:f>
                    </m:oMath>
                  </m:oMathPara>
                </a14:m>
                <a:endParaRPr lang="en-US" altLang="zh-TW" sz="2800" dirty="0">
                  <a:latin typeface="標楷體" panose="03000509000000000000" pitchFamily="65" charset="-120"/>
                  <a:ea typeface="標楷體" panose="03000509000000000000" pitchFamily="65" charset="-120"/>
                </a:endParaRPr>
              </a:p>
              <a:p>
                <a:pPr marL="0" indent="0">
                  <a:buNone/>
                </a:pPr>
                <a:endParaRPr lang="en-US" altLang="zh-TW" sz="2800" dirty="0">
                  <a:latin typeface="標楷體" panose="03000509000000000000" pitchFamily="65" charset="-120"/>
                  <a:ea typeface="標楷體" panose="03000509000000000000" pitchFamily="65" charset="-120"/>
                </a:endParaRPr>
              </a:p>
            </p:txBody>
          </p:sp>
        </mc:Choice>
        <mc:Fallback>
          <p:sp>
            <p:nvSpPr>
              <p:cNvPr id="3" name="內容版面配置區 2">
                <a:extLst>
                  <a:ext uri="{FF2B5EF4-FFF2-40B4-BE49-F238E27FC236}">
                    <a16:creationId xmlns:a16="http://schemas.microsoft.com/office/drawing/2014/main" id="{0A1A2A81-257A-4951-A9DF-451A7D86EF20}"/>
                  </a:ext>
                </a:extLst>
              </p:cNvPr>
              <p:cNvSpPr>
                <a:spLocks noGrp="1" noRot="1" noChangeAspect="1" noMove="1" noResize="1" noEditPoints="1" noAdjustHandles="1" noChangeArrowheads="1" noChangeShapeType="1" noTextEdit="1"/>
              </p:cNvSpPr>
              <p:nvPr>
                <p:ph idx="1"/>
              </p:nvPr>
            </p:nvSpPr>
            <p:spPr>
              <a:xfrm>
                <a:off x="1371599" y="1891553"/>
                <a:ext cx="10358152" cy="4661647"/>
              </a:xfrm>
              <a:blipFill>
                <a:blip r:embed="rId3"/>
                <a:stretch>
                  <a:fillRect l="-1059" t="-18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43498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zh-TW" altLang="en-US" dirty="0">
                <a:latin typeface="標楷體" panose="03000509000000000000" pitchFamily="65" charset="-120"/>
                <a:ea typeface="標楷體" panose="03000509000000000000" pitchFamily="65" charset="-120"/>
              </a:rPr>
              <a:t>反距離權重法</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r>
              <a:rPr lang="zh-TW" altLang="en-US" sz="2800" dirty="0">
                <a:latin typeface="標楷體" panose="03000509000000000000" pitchFamily="65" charset="-120"/>
                <a:ea typeface="標楷體" panose="03000509000000000000" pitchFamily="65" charset="-120"/>
              </a:rPr>
              <a:t>一個網格會和每個測站計算距離，得出權重</a:t>
            </a:r>
            <a:endParaRPr lang="en-US" altLang="zh-TW" sz="2800" dirty="0">
              <a:latin typeface="標楷體" panose="03000509000000000000" pitchFamily="65" charset="-120"/>
              <a:ea typeface="標楷體" panose="03000509000000000000" pitchFamily="65" charset="-120"/>
            </a:endParaRPr>
          </a:p>
          <a:p>
            <a:r>
              <a:rPr lang="zh-TW" altLang="en-US" sz="2800" dirty="0">
                <a:latin typeface="標楷體" panose="03000509000000000000" pitchFamily="65" charset="-120"/>
                <a:ea typeface="標楷體" panose="03000509000000000000" pitchFamily="65" charset="-120"/>
              </a:rPr>
              <a:t>對所有測站的測量值以計算出來的權重做加權平均</a:t>
            </a:r>
            <a:endParaRPr lang="en-US" altLang="zh-TW" sz="2800" dirty="0">
              <a:latin typeface="標楷體" panose="03000509000000000000" pitchFamily="65" charset="-120"/>
              <a:ea typeface="標楷體" panose="03000509000000000000" pitchFamily="65" charset="-120"/>
            </a:endParaRPr>
          </a:p>
          <a:p>
            <a:pPr marL="0" indent="0">
              <a:buNone/>
            </a:pPr>
            <a:endParaRPr lang="en-US" altLang="zh-TW" sz="28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5022634B-6F24-4CF8-B950-AD250D4A7EA3}"/>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l="26501" t="11897" r="24219" b="11950"/>
          <a:stretch/>
        </p:blipFill>
        <p:spPr>
          <a:xfrm>
            <a:off x="2417162" y="3223392"/>
            <a:ext cx="3438334" cy="3542093"/>
          </a:xfrm>
          <a:prstGeom prst="rect">
            <a:avLst/>
          </a:prstGeom>
        </p:spPr>
      </p:pic>
      <p:graphicFrame>
        <p:nvGraphicFramePr>
          <p:cNvPr id="6" name="表格 5">
            <a:extLst>
              <a:ext uri="{FF2B5EF4-FFF2-40B4-BE49-F238E27FC236}">
                <a16:creationId xmlns:a16="http://schemas.microsoft.com/office/drawing/2014/main" id="{2F3AA8D3-1740-47C5-926F-010AB5E7BEBB}"/>
              </a:ext>
            </a:extLst>
          </p:cNvPr>
          <p:cNvGraphicFramePr>
            <a:graphicFrameLocks noGrp="1"/>
          </p:cNvGraphicFramePr>
          <p:nvPr>
            <p:extLst>
              <p:ext uri="{D42A27DB-BD31-4B8C-83A1-F6EECF244321}">
                <p14:modId xmlns:p14="http://schemas.microsoft.com/office/powerpoint/2010/main" val="1561529572"/>
              </p:ext>
            </p:extLst>
          </p:nvPr>
        </p:nvGraphicFramePr>
        <p:xfrm>
          <a:off x="2417162" y="3209674"/>
          <a:ext cx="3459900" cy="3521475"/>
        </p:xfrm>
        <a:graphic>
          <a:graphicData uri="http://schemas.openxmlformats.org/drawingml/2006/table">
            <a:tbl>
              <a:tblPr firstRow="1" bandRow="1">
                <a:tableStyleId>{2D5ABB26-0587-4C30-8999-92F81FD0307C}</a:tableStyleId>
              </a:tblPr>
              <a:tblGrid>
                <a:gridCol w="345990">
                  <a:extLst>
                    <a:ext uri="{9D8B030D-6E8A-4147-A177-3AD203B41FA5}">
                      <a16:colId xmlns:a16="http://schemas.microsoft.com/office/drawing/2014/main" val="2616826810"/>
                    </a:ext>
                  </a:extLst>
                </a:gridCol>
                <a:gridCol w="345990">
                  <a:extLst>
                    <a:ext uri="{9D8B030D-6E8A-4147-A177-3AD203B41FA5}">
                      <a16:colId xmlns:a16="http://schemas.microsoft.com/office/drawing/2014/main" val="3738061596"/>
                    </a:ext>
                  </a:extLst>
                </a:gridCol>
                <a:gridCol w="345990">
                  <a:extLst>
                    <a:ext uri="{9D8B030D-6E8A-4147-A177-3AD203B41FA5}">
                      <a16:colId xmlns:a16="http://schemas.microsoft.com/office/drawing/2014/main" val="4133590781"/>
                    </a:ext>
                  </a:extLst>
                </a:gridCol>
                <a:gridCol w="345990">
                  <a:extLst>
                    <a:ext uri="{9D8B030D-6E8A-4147-A177-3AD203B41FA5}">
                      <a16:colId xmlns:a16="http://schemas.microsoft.com/office/drawing/2014/main" val="399534743"/>
                    </a:ext>
                  </a:extLst>
                </a:gridCol>
                <a:gridCol w="345990">
                  <a:extLst>
                    <a:ext uri="{9D8B030D-6E8A-4147-A177-3AD203B41FA5}">
                      <a16:colId xmlns:a16="http://schemas.microsoft.com/office/drawing/2014/main" val="1994151868"/>
                    </a:ext>
                  </a:extLst>
                </a:gridCol>
                <a:gridCol w="345990">
                  <a:extLst>
                    <a:ext uri="{9D8B030D-6E8A-4147-A177-3AD203B41FA5}">
                      <a16:colId xmlns:a16="http://schemas.microsoft.com/office/drawing/2014/main" val="1183383392"/>
                    </a:ext>
                  </a:extLst>
                </a:gridCol>
                <a:gridCol w="345990">
                  <a:extLst>
                    <a:ext uri="{9D8B030D-6E8A-4147-A177-3AD203B41FA5}">
                      <a16:colId xmlns:a16="http://schemas.microsoft.com/office/drawing/2014/main" val="3982962705"/>
                    </a:ext>
                  </a:extLst>
                </a:gridCol>
                <a:gridCol w="345990">
                  <a:extLst>
                    <a:ext uri="{9D8B030D-6E8A-4147-A177-3AD203B41FA5}">
                      <a16:colId xmlns:a16="http://schemas.microsoft.com/office/drawing/2014/main" val="428795041"/>
                    </a:ext>
                  </a:extLst>
                </a:gridCol>
                <a:gridCol w="345990">
                  <a:extLst>
                    <a:ext uri="{9D8B030D-6E8A-4147-A177-3AD203B41FA5}">
                      <a16:colId xmlns:a16="http://schemas.microsoft.com/office/drawing/2014/main" val="3102058692"/>
                    </a:ext>
                  </a:extLst>
                </a:gridCol>
                <a:gridCol w="345990">
                  <a:extLst>
                    <a:ext uri="{9D8B030D-6E8A-4147-A177-3AD203B41FA5}">
                      <a16:colId xmlns:a16="http://schemas.microsoft.com/office/drawing/2014/main" val="1049825250"/>
                    </a:ext>
                  </a:extLst>
                </a:gridCol>
              </a:tblGrid>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271090561"/>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3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610987486"/>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62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no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2621067766"/>
                  </a:ext>
                </a:extLst>
              </a:tr>
              <a:tr h="391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sz="1600" dirty="0">
                          <a:ln w="12700">
                            <a:solidFill>
                              <a:srgbClr val="FF0000"/>
                            </a:solidFill>
                          </a:ln>
                          <a:solidFill>
                            <a:srgbClr val="FF0000">
                              <a:alpha val="94000"/>
                            </a:srgbClr>
                          </a:solidFill>
                        </a:rPr>
                        <a:t>F</a:t>
                      </a:r>
                      <a:endParaRPr lang="zh-TW" altLang="en-US" sz="1600"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no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2802385343"/>
                  </a:ext>
                </a:extLst>
              </a:tr>
              <a:tr h="391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388925517"/>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4099562531"/>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4002480406"/>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4274889312"/>
                  </a:ext>
                </a:extLst>
              </a:tr>
              <a:tr h="391275">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tc>
                  <a:txBody>
                    <a:bodyPr/>
                    <a:lstStyle/>
                    <a:p>
                      <a:pPr algn="ctr"/>
                      <a:r>
                        <a:rPr lang="en-US" altLang="zh-TW" dirty="0">
                          <a:ln w="12700">
                            <a:solidFill>
                              <a:srgbClr val="FF0000"/>
                            </a:solidFill>
                          </a:ln>
                          <a:solidFill>
                            <a:srgbClr val="FF0000">
                              <a:alpha val="94000"/>
                            </a:srgbClr>
                          </a:solidFill>
                        </a:rPr>
                        <a:t>F</a:t>
                      </a:r>
                      <a:endParaRPr lang="zh-TW" altLang="en-US" dirty="0">
                        <a:ln w="12700">
                          <a:solidFill>
                            <a:srgbClr val="FF0000"/>
                          </a:solidFill>
                        </a:ln>
                        <a:solidFill>
                          <a:srgbClr val="FF000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374325247"/>
                  </a:ext>
                </a:extLst>
              </a:tr>
            </a:tbl>
          </a:graphicData>
        </a:graphic>
      </p:graphicFrame>
      <p:pic>
        <p:nvPicPr>
          <p:cNvPr id="7" name="圖片 6">
            <a:extLst>
              <a:ext uri="{FF2B5EF4-FFF2-40B4-BE49-F238E27FC236}">
                <a16:creationId xmlns:a16="http://schemas.microsoft.com/office/drawing/2014/main" id="{F08CA68E-1040-40B0-9180-F05B62F32DBB}"/>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l="26501" t="11897" r="24219" b="11950"/>
          <a:stretch/>
        </p:blipFill>
        <p:spPr>
          <a:xfrm>
            <a:off x="6958489" y="3209674"/>
            <a:ext cx="3438330" cy="3542089"/>
          </a:xfrm>
          <a:prstGeom prst="rect">
            <a:avLst/>
          </a:prstGeom>
        </p:spPr>
      </p:pic>
      <p:sp>
        <p:nvSpPr>
          <p:cNvPr id="8" name="矩形圖說文字 4">
            <a:extLst>
              <a:ext uri="{FF2B5EF4-FFF2-40B4-BE49-F238E27FC236}">
                <a16:creationId xmlns:a16="http://schemas.microsoft.com/office/drawing/2014/main" id="{736DE91F-F33C-4048-A906-C863AAA526D5}"/>
              </a:ext>
            </a:extLst>
          </p:cNvPr>
          <p:cNvSpPr/>
          <p:nvPr/>
        </p:nvSpPr>
        <p:spPr>
          <a:xfrm>
            <a:off x="7268733" y="4788085"/>
            <a:ext cx="796238" cy="433316"/>
          </a:xfrm>
          <a:prstGeom prst="wedgeRectCallout">
            <a:avLst>
              <a:gd name="adj1" fmla="val 103098"/>
              <a:gd name="adj2" fmla="val 60246"/>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西屯</a:t>
            </a:r>
          </a:p>
        </p:txBody>
      </p:sp>
      <p:sp>
        <p:nvSpPr>
          <p:cNvPr id="9" name="矩形圖說文字 20">
            <a:extLst>
              <a:ext uri="{FF2B5EF4-FFF2-40B4-BE49-F238E27FC236}">
                <a16:creationId xmlns:a16="http://schemas.microsoft.com/office/drawing/2014/main" id="{F0B782D8-A898-4F34-812A-D29A27D07D74}"/>
              </a:ext>
            </a:extLst>
          </p:cNvPr>
          <p:cNvSpPr/>
          <p:nvPr/>
        </p:nvSpPr>
        <p:spPr>
          <a:xfrm flipH="1">
            <a:off x="8989024" y="5770152"/>
            <a:ext cx="796238" cy="433316"/>
          </a:xfrm>
          <a:prstGeom prst="wedgeRectCallout">
            <a:avLst>
              <a:gd name="adj1" fmla="val 102052"/>
              <a:gd name="adj2" fmla="val 27700"/>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左營</a:t>
            </a:r>
          </a:p>
        </p:txBody>
      </p:sp>
      <p:sp>
        <p:nvSpPr>
          <p:cNvPr id="10" name="矩形圖說文字 21">
            <a:extLst>
              <a:ext uri="{FF2B5EF4-FFF2-40B4-BE49-F238E27FC236}">
                <a16:creationId xmlns:a16="http://schemas.microsoft.com/office/drawing/2014/main" id="{8B161452-F709-404D-B8A8-B90AC230CF75}"/>
              </a:ext>
            </a:extLst>
          </p:cNvPr>
          <p:cNvSpPr/>
          <p:nvPr/>
        </p:nvSpPr>
        <p:spPr>
          <a:xfrm>
            <a:off x="7897256" y="3875233"/>
            <a:ext cx="810021" cy="433316"/>
          </a:xfrm>
          <a:prstGeom prst="wedgeRectCallout">
            <a:avLst>
              <a:gd name="adj1" fmla="val 72827"/>
              <a:gd name="adj2" fmla="val 135497"/>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豐原</a:t>
            </a:r>
          </a:p>
        </p:txBody>
      </p:sp>
      <p:sp>
        <p:nvSpPr>
          <p:cNvPr id="11" name="矩形圖說文字 26">
            <a:extLst>
              <a:ext uri="{FF2B5EF4-FFF2-40B4-BE49-F238E27FC236}">
                <a16:creationId xmlns:a16="http://schemas.microsoft.com/office/drawing/2014/main" id="{A25EDAFE-BF0E-442A-A3CB-450A956E2E0D}"/>
              </a:ext>
            </a:extLst>
          </p:cNvPr>
          <p:cNvSpPr/>
          <p:nvPr/>
        </p:nvSpPr>
        <p:spPr>
          <a:xfrm>
            <a:off x="8812964" y="3209670"/>
            <a:ext cx="975220" cy="433316"/>
          </a:xfrm>
          <a:prstGeom prst="wedgeRectCallout">
            <a:avLst>
              <a:gd name="adj1" fmla="val 48043"/>
              <a:gd name="adj2" fmla="val 176875"/>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富貴角</a:t>
            </a:r>
          </a:p>
        </p:txBody>
      </p:sp>
      <p:graphicFrame>
        <p:nvGraphicFramePr>
          <p:cNvPr id="17" name="表格 16">
            <a:extLst>
              <a:ext uri="{FF2B5EF4-FFF2-40B4-BE49-F238E27FC236}">
                <a16:creationId xmlns:a16="http://schemas.microsoft.com/office/drawing/2014/main" id="{21A3B2B6-8EA7-491B-A9E2-0E24AC0584AA}"/>
              </a:ext>
            </a:extLst>
          </p:cNvPr>
          <p:cNvGraphicFramePr>
            <a:graphicFrameLocks noGrp="1"/>
          </p:cNvGraphicFramePr>
          <p:nvPr>
            <p:extLst>
              <p:ext uri="{D42A27DB-BD31-4B8C-83A1-F6EECF244321}">
                <p14:modId xmlns:p14="http://schemas.microsoft.com/office/powerpoint/2010/main" val="3955035533"/>
              </p:ext>
            </p:extLst>
          </p:nvPr>
        </p:nvGraphicFramePr>
        <p:xfrm>
          <a:off x="8655347" y="4821863"/>
          <a:ext cx="333677" cy="365760"/>
        </p:xfrm>
        <a:graphic>
          <a:graphicData uri="http://schemas.openxmlformats.org/drawingml/2006/table">
            <a:tbl>
              <a:tblPr firstRow="1" bandRow="1">
                <a:tableStyleId>{2D5ABB26-0587-4C30-8999-92F81FD0307C}</a:tableStyleId>
              </a:tblPr>
              <a:tblGrid>
                <a:gridCol w="333677">
                  <a:extLst>
                    <a:ext uri="{9D8B030D-6E8A-4147-A177-3AD203B41FA5}">
                      <a16:colId xmlns:a16="http://schemas.microsoft.com/office/drawing/2014/main" val="1183383392"/>
                    </a:ext>
                  </a:extLst>
                </a:gridCol>
              </a:tblGrid>
              <a:tr h="2556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n w="12700">
                            <a:solidFill>
                              <a:srgbClr val="00B050"/>
                            </a:solidFill>
                          </a:ln>
                          <a:solidFill>
                            <a:srgbClr val="00B050">
                              <a:alpha val="94000"/>
                            </a:srgbClr>
                          </a:solidFill>
                        </a:rPr>
                        <a:t>T</a:t>
                      </a:r>
                      <a:endParaRPr lang="zh-TW" altLang="en-US" dirty="0">
                        <a:ln w="12700">
                          <a:solidFill>
                            <a:srgbClr val="00B050"/>
                          </a:solidFill>
                        </a:ln>
                        <a:solidFill>
                          <a:srgbClr val="00B050">
                            <a:alpha val="94000"/>
                          </a:srgbClr>
                        </a:solidFill>
                      </a:endParaRPr>
                    </a:p>
                  </a:txBody>
                  <a:tcP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002060">
                        <a:alpha val="50000"/>
                      </a:srgbClr>
                    </a:solidFill>
                  </a:tcPr>
                </a:tc>
                <a:extLst>
                  <a:ext uri="{0D108BD9-81ED-4DB2-BD59-A6C34878D82A}">
                    <a16:rowId xmlns:a16="http://schemas.microsoft.com/office/drawing/2014/main" val="4099562531"/>
                  </a:ext>
                </a:extLst>
              </a:tr>
            </a:tbl>
          </a:graphicData>
        </a:graphic>
      </p:graphicFrame>
    </p:spTree>
    <p:extLst>
      <p:ext uri="{BB962C8B-B14F-4D97-AF65-F5344CB8AC3E}">
        <p14:creationId xmlns:p14="http://schemas.microsoft.com/office/powerpoint/2010/main" val="1768472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zh-TW" altLang="en-US" dirty="0">
                <a:latin typeface="標楷體" panose="03000509000000000000" pitchFamily="65" charset="-120"/>
                <a:ea typeface="標楷體" panose="03000509000000000000" pitchFamily="65" charset="-120"/>
              </a:rPr>
              <a:t>相關文獻</a:t>
            </a:r>
          </a:p>
        </p:txBody>
      </p:sp>
      <p:graphicFrame>
        <p:nvGraphicFramePr>
          <p:cNvPr id="4" name="表格 4">
            <a:extLst>
              <a:ext uri="{FF2B5EF4-FFF2-40B4-BE49-F238E27FC236}">
                <a16:creationId xmlns:a16="http://schemas.microsoft.com/office/drawing/2014/main" id="{586364E3-3F7E-462C-A2D8-8BF9494575C0}"/>
              </a:ext>
            </a:extLst>
          </p:cNvPr>
          <p:cNvGraphicFramePr>
            <a:graphicFrameLocks noGrp="1"/>
          </p:cNvGraphicFramePr>
          <p:nvPr>
            <p:extLst>
              <p:ext uri="{D42A27DB-BD31-4B8C-83A1-F6EECF244321}">
                <p14:modId xmlns:p14="http://schemas.microsoft.com/office/powerpoint/2010/main" val="2993767324"/>
              </p:ext>
            </p:extLst>
          </p:nvPr>
        </p:nvGraphicFramePr>
        <p:xfrm>
          <a:off x="1104599" y="1879032"/>
          <a:ext cx="10760174" cy="3661728"/>
        </p:xfrm>
        <a:graphic>
          <a:graphicData uri="http://schemas.openxmlformats.org/drawingml/2006/table">
            <a:tbl>
              <a:tblPr firstRow="1" bandRow="1">
                <a:tableStyleId>{5C22544A-7EE6-4342-B048-85BDC9FD1C3A}</a:tableStyleId>
              </a:tblPr>
              <a:tblGrid>
                <a:gridCol w="1648027">
                  <a:extLst>
                    <a:ext uri="{9D8B030D-6E8A-4147-A177-3AD203B41FA5}">
                      <a16:colId xmlns:a16="http://schemas.microsoft.com/office/drawing/2014/main" val="2948897107"/>
                    </a:ext>
                  </a:extLst>
                </a:gridCol>
                <a:gridCol w="9112147">
                  <a:extLst>
                    <a:ext uri="{9D8B030D-6E8A-4147-A177-3AD203B41FA5}">
                      <a16:colId xmlns:a16="http://schemas.microsoft.com/office/drawing/2014/main" val="2587938527"/>
                    </a:ext>
                  </a:extLst>
                </a:gridCol>
              </a:tblGrid>
              <a:tr h="305226">
                <a:tc>
                  <a:txBody>
                    <a:bodyPr/>
                    <a:lstStyle/>
                    <a:p>
                      <a:pPr algn="ctr"/>
                      <a:r>
                        <a:rPr lang="zh-TW" altLang="en-US" dirty="0"/>
                        <a:t>研究項目</a:t>
                      </a:r>
                    </a:p>
                  </a:txBody>
                  <a:tcPr/>
                </a:tc>
                <a:tc>
                  <a:txBody>
                    <a:bodyPr/>
                    <a:lstStyle/>
                    <a:p>
                      <a:pPr algn="ctr"/>
                      <a:r>
                        <a:rPr lang="zh-TW" altLang="en-US" dirty="0"/>
                        <a:t>論文名稱</a:t>
                      </a:r>
                    </a:p>
                  </a:txBody>
                  <a:tcPr/>
                </a:tc>
                <a:extLst>
                  <a:ext uri="{0D108BD9-81ED-4DB2-BD59-A6C34878D82A}">
                    <a16:rowId xmlns:a16="http://schemas.microsoft.com/office/drawing/2014/main" val="1633640318"/>
                  </a:ext>
                </a:extLst>
              </a:tr>
              <a:tr h="781212">
                <a:tc rowSpan="2">
                  <a:txBody>
                    <a:bodyPr/>
                    <a:lstStyle/>
                    <a:p>
                      <a:pPr algn="ctr"/>
                      <a:r>
                        <a:rPr lang="zh-TW" altLang="en-US" dirty="0"/>
                        <a:t>空氣汙染</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i="0" dirty="0">
                          <a:latin typeface="Times New Roman" panose="02020603050405020304" pitchFamily="18" charset="0"/>
                          <a:ea typeface="標楷體" panose="03000509000000000000" pitchFamily="65" charset="-120"/>
                          <a:cs typeface="Times New Roman" panose="02020603050405020304" pitchFamily="18" charset="0"/>
                        </a:rPr>
                        <a:t>Air quality index prediction using IDW geostatistical technique and OLS-based GIS technique in Kuala Lumpur, Malaysia</a:t>
                      </a:r>
                    </a:p>
                  </a:txBody>
                  <a:tcPr anchor="ctr"/>
                </a:tc>
                <a:extLst>
                  <a:ext uri="{0D108BD9-81ED-4DB2-BD59-A6C34878D82A}">
                    <a16:rowId xmlns:a16="http://schemas.microsoft.com/office/drawing/2014/main" val="6369992"/>
                  </a:ext>
                </a:extLst>
              </a:tr>
              <a:tr h="407245">
                <a:tc vMerge="1">
                  <a:txBody>
                    <a:bodyPr/>
                    <a:lstStyle/>
                    <a:p>
                      <a:endParaRPr lang="zh-TW" altLang="en-US" dirty="0"/>
                    </a:p>
                  </a:txBody>
                  <a:tcPr/>
                </a:tc>
                <a:tc>
                  <a:txBody>
                    <a:bodyPr/>
                    <a:lstStyle/>
                    <a:p>
                      <a:r>
                        <a:rPr lang="zh-TW" altLang="en-US" dirty="0"/>
                        <a:t>應用反距離權重法建立台灣空氣污染指標</a:t>
                      </a:r>
                    </a:p>
                  </a:txBody>
                  <a:tcPr anchor="ctr"/>
                </a:tc>
                <a:extLst>
                  <a:ext uri="{0D108BD9-81ED-4DB2-BD59-A6C34878D82A}">
                    <a16:rowId xmlns:a16="http://schemas.microsoft.com/office/drawing/2014/main" val="2190020318"/>
                  </a:ext>
                </a:extLst>
              </a:tr>
              <a:tr h="554289">
                <a:tc rowSpan="2">
                  <a:txBody>
                    <a:bodyPr/>
                    <a:lstStyle/>
                    <a:p>
                      <a:pPr algn="ctr"/>
                      <a:r>
                        <a:rPr lang="zh-TW" altLang="en-US" dirty="0"/>
                        <a:t>雨量</a:t>
                      </a:r>
                    </a:p>
                  </a:txBody>
                  <a:tcPr anchor="ctr"/>
                </a:tc>
                <a:tc>
                  <a:txBody>
                    <a:bodyPr/>
                    <a:lstStyle/>
                    <a:p>
                      <a:r>
                        <a:rPr lang="en-US" altLang="zh-TW" dirty="0">
                          <a:latin typeface="Times New Roman" panose="02020603050405020304" pitchFamily="18" charset="0"/>
                          <a:cs typeface="Times New Roman" panose="02020603050405020304" pitchFamily="18" charset="0"/>
                        </a:rPr>
                        <a:t>Climate trend analysis for a semi-arid Borana zone in southern Ethiopia during 1981–2018</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52262435"/>
                  </a:ext>
                </a:extLst>
              </a:tr>
              <a:tr h="443060">
                <a:tc vMerge="1">
                  <a:txBody>
                    <a:bodyPr/>
                    <a:lstStyle/>
                    <a:p>
                      <a:endParaRPr lang="zh-TW" altLang="en-US" dirty="0"/>
                    </a:p>
                  </a:txBody>
                  <a:tcPr/>
                </a:tc>
                <a:tc>
                  <a:txBody>
                    <a:bodyPr/>
                    <a:lstStyle/>
                    <a:p>
                      <a:r>
                        <a:rPr lang="zh-TW" altLang="en-US" dirty="0"/>
                        <a:t>雨量觀測站資料與滯洪池水位之關聯性分析</a:t>
                      </a:r>
                      <a:r>
                        <a:rPr lang="en-US" altLang="zh-TW" dirty="0"/>
                        <a:t>-</a:t>
                      </a:r>
                      <a:r>
                        <a:rPr lang="zh-TW" altLang="en-US" dirty="0"/>
                        <a:t>以高雄市寶業里淹水事件為例</a:t>
                      </a:r>
                    </a:p>
                  </a:txBody>
                  <a:tcPr anchor="ctr"/>
                </a:tc>
                <a:extLst>
                  <a:ext uri="{0D108BD9-81ED-4DB2-BD59-A6C34878D82A}">
                    <a16:rowId xmlns:a16="http://schemas.microsoft.com/office/drawing/2014/main" val="4134118645"/>
                  </a:ext>
                </a:extLst>
              </a:tr>
              <a:tr h="702917">
                <a:tc>
                  <a:txBody>
                    <a:bodyPr/>
                    <a:lstStyle/>
                    <a:p>
                      <a:pPr algn="ctr"/>
                      <a:r>
                        <a:rPr lang="zh-TW" altLang="en-US" dirty="0"/>
                        <a:t>水質</a:t>
                      </a:r>
                    </a:p>
                  </a:txBody>
                  <a:tcPr anchor="ctr"/>
                </a:tc>
                <a:tc>
                  <a:txBody>
                    <a:bodyPr/>
                    <a:lstStyle/>
                    <a:p>
                      <a:r>
                        <a:rPr lang="en-US" altLang="zh-TW" dirty="0">
                          <a:latin typeface="Times New Roman" panose="02020603050405020304" pitchFamily="18" charset="0"/>
                          <a:cs typeface="Times New Roman" panose="02020603050405020304" pitchFamily="18" charset="0"/>
                        </a:rPr>
                        <a:t>Assessment of Ground Water Quality of Lucknow City under GIS Framework Using Water Quality Index (WQI)</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72759976"/>
                  </a:ext>
                </a:extLst>
              </a:tr>
              <a:tr h="407245">
                <a:tc>
                  <a:txBody>
                    <a:bodyPr/>
                    <a:lstStyle/>
                    <a:p>
                      <a:pPr algn="ctr"/>
                      <a:r>
                        <a:rPr lang="zh-TW" altLang="en-US" dirty="0"/>
                        <a:t>土壤</a:t>
                      </a:r>
                    </a:p>
                  </a:txBody>
                  <a:tcPr anchor="ctr"/>
                </a:tc>
                <a:tc>
                  <a:txBody>
                    <a:bodyPr/>
                    <a:lstStyle/>
                    <a:p>
                      <a:r>
                        <a:rPr lang="zh-TW" altLang="en-US" dirty="0"/>
                        <a:t>利用地理統計探討土壤重金屬的空間分布</a:t>
                      </a:r>
                    </a:p>
                  </a:txBody>
                  <a:tcPr anchor="ctr"/>
                </a:tc>
                <a:extLst>
                  <a:ext uri="{0D108BD9-81ED-4DB2-BD59-A6C34878D82A}">
                    <a16:rowId xmlns:a16="http://schemas.microsoft.com/office/drawing/2014/main" val="2332020378"/>
                  </a:ext>
                </a:extLst>
              </a:tr>
            </a:tbl>
          </a:graphicData>
        </a:graphic>
      </p:graphicFrame>
    </p:spTree>
    <p:extLst>
      <p:ext uri="{BB962C8B-B14F-4D97-AF65-F5344CB8AC3E}">
        <p14:creationId xmlns:p14="http://schemas.microsoft.com/office/powerpoint/2010/main" val="3408490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zh-TW" altLang="en-US" dirty="0">
                <a:latin typeface="標楷體" panose="03000509000000000000" pitchFamily="65" charset="-120"/>
                <a:ea typeface="標楷體" panose="03000509000000000000" pitchFamily="65" charset="-120"/>
              </a:rPr>
              <a:t>相關文獻</a:t>
            </a:r>
          </a:p>
        </p:txBody>
      </p:sp>
      <p:pic>
        <p:nvPicPr>
          <p:cNvPr id="5" name="圖片 4">
            <a:extLst>
              <a:ext uri="{FF2B5EF4-FFF2-40B4-BE49-F238E27FC236}">
                <a16:creationId xmlns:a16="http://schemas.microsoft.com/office/drawing/2014/main" id="{2858A11C-7198-452A-881E-2D1833893FEB}"/>
              </a:ext>
            </a:extLst>
          </p:cNvPr>
          <p:cNvPicPr>
            <a:picLocks noChangeAspect="1"/>
          </p:cNvPicPr>
          <p:nvPr/>
        </p:nvPicPr>
        <p:blipFill>
          <a:blip r:embed="rId3"/>
          <a:stretch>
            <a:fillRect/>
          </a:stretch>
        </p:blipFill>
        <p:spPr>
          <a:xfrm>
            <a:off x="7168063" y="570321"/>
            <a:ext cx="4389595" cy="5717357"/>
          </a:xfrm>
          <a:prstGeom prst="rect">
            <a:avLst/>
          </a:prstGeom>
        </p:spPr>
      </p:pic>
      <p:sp>
        <p:nvSpPr>
          <p:cNvPr id="6" name="內容版面配置區 2">
            <a:extLst>
              <a:ext uri="{FF2B5EF4-FFF2-40B4-BE49-F238E27FC236}">
                <a16:creationId xmlns:a16="http://schemas.microsoft.com/office/drawing/2014/main" id="{4C56CA33-1121-4D2D-8115-5D356D7E3FBD}"/>
              </a:ext>
            </a:extLst>
          </p:cNvPr>
          <p:cNvSpPr>
            <a:spLocks noGrp="1"/>
          </p:cNvSpPr>
          <p:nvPr>
            <p:ph idx="1"/>
          </p:nvPr>
        </p:nvSpPr>
        <p:spPr>
          <a:xfrm>
            <a:off x="1371599" y="1891553"/>
            <a:ext cx="10358152" cy="4661647"/>
          </a:xfrm>
        </p:spPr>
        <p:txBody>
          <a:bodyPr>
            <a:normAutofit/>
          </a:bodyPr>
          <a:lstStyle/>
          <a:p>
            <a:r>
              <a:rPr lang="zh-TW" altLang="en-US" sz="2800" dirty="0">
                <a:latin typeface="標楷體" panose="03000509000000000000" pitchFamily="65" charset="-120"/>
                <a:ea typeface="標楷體" panose="03000509000000000000" pitchFamily="65" charset="-120"/>
              </a:rPr>
              <a:t>行政院環保署空氣品質監測網</a:t>
            </a:r>
            <a:endParaRPr lang="en-US" altLang="zh-TW" sz="2800" dirty="0">
              <a:latin typeface="標楷體" panose="03000509000000000000" pitchFamily="65" charset="-120"/>
              <a:ea typeface="標楷體" panose="03000509000000000000" pitchFamily="65" charset="-120"/>
            </a:endParaRPr>
          </a:p>
          <a:p>
            <a:pPr marL="0" indent="0">
              <a:buNone/>
            </a:pP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92871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2EEC8-34F2-4E47-8BF8-272E26FF610A}"/>
              </a:ext>
            </a:extLst>
          </p:cNvPr>
          <p:cNvSpPr>
            <a:spLocks noGrp="1"/>
          </p:cNvSpPr>
          <p:nvPr>
            <p:ph type="title"/>
          </p:nvPr>
        </p:nvSpPr>
        <p:spPr>
          <a:xfrm>
            <a:off x="1371599" y="685800"/>
            <a:ext cx="10358151" cy="1017494"/>
          </a:xfrm>
        </p:spPr>
        <p:txBody>
          <a:bodyPr anchor="ctr"/>
          <a:lstStyle/>
          <a:p>
            <a:r>
              <a:rPr lang="zh-TW" altLang="en-US" dirty="0">
                <a:latin typeface="標楷體" panose="03000509000000000000" pitchFamily="65" charset="-120"/>
                <a:ea typeface="標楷體" panose="03000509000000000000" pitchFamily="65" charset="-120"/>
              </a:rPr>
              <a:t>反距離權重法</a:t>
            </a:r>
          </a:p>
        </p:txBody>
      </p:sp>
      <p:sp>
        <p:nvSpPr>
          <p:cNvPr id="3" name="內容版面配置區 2">
            <a:extLst>
              <a:ext uri="{FF2B5EF4-FFF2-40B4-BE49-F238E27FC236}">
                <a16:creationId xmlns:a16="http://schemas.microsoft.com/office/drawing/2014/main" id="{0A1A2A81-257A-4951-A9DF-451A7D86EF20}"/>
              </a:ext>
            </a:extLst>
          </p:cNvPr>
          <p:cNvSpPr>
            <a:spLocks noGrp="1"/>
          </p:cNvSpPr>
          <p:nvPr>
            <p:ph idx="1"/>
          </p:nvPr>
        </p:nvSpPr>
        <p:spPr>
          <a:xfrm>
            <a:off x="1371599" y="1891553"/>
            <a:ext cx="10358152" cy="4661647"/>
          </a:xfrm>
        </p:spPr>
        <p:txBody>
          <a:bodyPr>
            <a:normAutofit/>
          </a:bodyPr>
          <a:lstStyle/>
          <a:p>
            <a:r>
              <a:rPr lang="zh-TW" altLang="en-US" sz="2800" dirty="0">
                <a:latin typeface="標楷體" panose="03000509000000000000" pitchFamily="65" charset="-120"/>
                <a:ea typeface="標楷體" panose="03000509000000000000" pitchFamily="65" charset="-120"/>
              </a:rPr>
              <a:t>本次使用</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2015-2023</a:t>
            </a:r>
            <a:r>
              <a:rPr lang="zh-TW" altLang="en-US" sz="2800" dirty="0">
                <a:latin typeface="標楷體" panose="03000509000000000000" pitchFamily="65" charset="-120"/>
                <a:ea typeface="標楷體" panose="03000509000000000000" pitchFamily="65" charset="-120"/>
              </a:rPr>
              <a:t>年周資料、月資料繪製</a:t>
            </a:r>
            <a:endParaRPr lang="en-US" altLang="zh-TW" sz="2800" dirty="0">
              <a:latin typeface="標楷體" panose="03000509000000000000" pitchFamily="65" charset="-120"/>
              <a:ea typeface="標楷體" panose="03000509000000000000" pitchFamily="65" charset="-120"/>
            </a:endParaRPr>
          </a:p>
          <a:p>
            <a:r>
              <a:rPr lang="zh-TW" altLang="en-US" sz="2800" dirty="0">
                <a:latin typeface="標楷體" panose="03000509000000000000" pitchFamily="65" charset="-120"/>
                <a:ea typeface="標楷體" panose="03000509000000000000" pitchFamily="65" charset="-120"/>
              </a:rPr>
              <a:t>對每個時間點以此方法計算各網格</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PM2.5</a:t>
            </a:r>
            <a:r>
              <a:rPr lang="zh-TW" altLang="en-US" sz="2800" dirty="0">
                <a:latin typeface="標楷體" panose="03000509000000000000" pitchFamily="65" charset="-120"/>
                <a:ea typeface="標楷體" panose="03000509000000000000" pitchFamily="65" charset="-120"/>
              </a:rPr>
              <a:t>濃度</a:t>
            </a:r>
            <a:endParaRPr lang="en-US" altLang="zh-TW" sz="2800" dirty="0">
              <a:latin typeface="標楷體" panose="03000509000000000000" pitchFamily="65" charset="-120"/>
              <a:ea typeface="標楷體" panose="03000509000000000000" pitchFamily="65" charset="-120"/>
            </a:endParaRPr>
          </a:p>
          <a:p>
            <a:r>
              <a:rPr lang="zh-TW" altLang="en-US" sz="2800" dirty="0">
                <a:latin typeface="標楷體" panose="03000509000000000000" pitchFamily="65" charset="-120"/>
                <a:ea typeface="標楷體" panose="03000509000000000000" pitchFamily="65" charset="-120"/>
              </a:rPr>
              <a:t>將所有時間點的結果進行平均</a:t>
            </a:r>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88129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14083F-1171-46FF-BDF8-91FB9FD6AA08}"/>
              </a:ext>
            </a:extLst>
          </p:cNvPr>
          <p:cNvSpPr>
            <a:spLocks noGrp="1"/>
          </p:cNvSpPr>
          <p:nvPr>
            <p:ph type="title"/>
          </p:nvPr>
        </p:nvSpPr>
        <p:spPr>
          <a:xfrm>
            <a:off x="615540" y="1283430"/>
            <a:ext cx="9911940" cy="2852737"/>
          </a:xfrm>
        </p:spPr>
        <p:txBody>
          <a:bodyPr/>
          <a:lstStyle/>
          <a:p>
            <a:pPr algn="ctr"/>
            <a:r>
              <a:rPr lang="zh-TW" altLang="en-US" dirty="0">
                <a:latin typeface="標楷體" panose="03000509000000000000" pitchFamily="65" charset="-120"/>
                <a:ea typeface="標楷體" panose="03000509000000000000" pitchFamily="65" charset="-120"/>
              </a:rPr>
              <a:t>以周資料繪製</a:t>
            </a:r>
          </a:p>
        </p:txBody>
      </p:sp>
      <p:sp>
        <p:nvSpPr>
          <p:cNvPr id="3" name="文字版面配置區 2">
            <a:extLst>
              <a:ext uri="{FF2B5EF4-FFF2-40B4-BE49-F238E27FC236}">
                <a16:creationId xmlns:a16="http://schemas.microsoft.com/office/drawing/2014/main" id="{CE971050-98F8-4743-A539-2FA9F90B926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7885976"/>
      </p:ext>
    </p:extLst>
  </p:cSld>
  <p:clrMapOvr>
    <a:masterClrMapping/>
  </p:clrMapOvr>
</p:sld>
</file>

<file path=ppt/theme/theme1.xml><?xml version="1.0" encoding="utf-8"?>
<a:theme xmlns:a="http://schemas.openxmlformats.org/drawingml/2006/main" name="佈景主題1">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佈景主題1" id="{BC0DA018-52CD-4D40-923A-A7B8BB48F337}" vid="{A71AA644-187E-4E88-B55A-6D83554A615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816</TotalTime>
  <Words>783</Words>
  <Application>Microsoft Office PowerPoint</Application>
  <PresentationFormat>寬螢幕</PresentationFormat>
  <Paragraphs>182</Paragraphs>
  <Slides>28</Slides>
  <Notes>23</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28</vt:i4>
      </vt:variant>
    </vt:vector>
  </HeadingPairs>
  <TitlesOfParts>
    <vt:vector size="35" baseType="lpstr">
      <vt:lpstr>Microsoft JhengHei</vt:lpstr>
      <vt:lpstr>標楷體</vt:lpstr>
      <vt:lpstr>Calibri</vt:lpstr>
      <vt:lpstr>Cambria Math</vt:lpstr>
      <vt:lpstr>Franklin Gothic Book</vt:lpstr>
      <vt:lpstr>Times New Roman</vt:lpstr>
      <vt:lpstr>佈景主題1</vt:lpstr>
      <vt:lpstr>興中計畫(十一)</vt:lpstr>
      <vt:lpstr>大綱</vt:lpstr>
      <vt:lpstr>反距離權重法</vt:lpstr>
      <vt:lpstr>反距離權重法</vt:lpstr>
      <vt:lpstr>反距離權重法</vt:lpstr>
      <vt:lpstr>相關文獻</vt:lpstr>
      <vt:lpstr>相關文獻</vt:lpstr>
      <vt:lpstr>反距離權重法</vt:lpstr>
      <vt:lpstr>以周資料繪製</vt:lpstr>
      <vt:lpstr>2015年</vt:lpstr>
      <vt:lpstr>2016年</vt:lpstr>
      <vt:lpstr>2017年</vt:lpstr>
      <vt:lpstr>2018年</vt:lpstr>
      <vt:lpstr>2019年</vt:lpstr>
      <vt:lpstr>2020年</vt:lpstr>
      <vt:lpstr>2021年</vt:lpstr>
      <vt:lpstr>2022年</vt:lpstr>
      <vt:lpstr>2023年</vt:lpstr>
      <vt:lpstr>以月資料繪製</vt:lpstr>
      <vt:lpstr>2015年</vt:lpstr>
      <vt:lpstr>2016年</vt:lpstr>
      <vt:lpstr>2017年</vt:lpstr>
      <vt:lpstr>2018年</vt:lpstr>
      <vt:lpstr>2019年</vt:lpstr>
      <vt:lpstr>2020年</vt:lpstr>
      <vt:lpstr>2021年</vt:lpstr>
      <vt:lpstr>2022年</vt:lpstr>
      <vt:lpstr>2023年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興中計畫(七)</dc:title>
  <dc:creator>佳政 何</dc:creator>
  <cp:lastModifiedBy>庭毅 林</cp:lastModifiedBy>
  <cp:revision>218</cp:revision>
  <dcterms:created xsi:type="dcterms:W3CDTF">2025-02-20T16:43:42Z</dcterms:created>
  <dcterms:modified xsi:type="dcterms:W3CDTF">2025-05-22T17:55:33Z</dcterms:modified>
</cp:coreProperties>
</file>